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9" r:id="rId4"/>
    <p:sldId id="266" r:id="rId5"/>
    <p:sldId id="258" r:id="rId6"/>
    <p:sldId id="269" r:id="rId7"/>
    <p:sldId id="270" r:id="rId8"/>
    <p:sldId id="261" r:id="rId9"/>
    <p:sldId id="276" r:id="rId10"/>
    <p:sldId id="262" r:id="rId11"/>
    <p:sldId id="271" r:id="rId12"/>
    <p:sldId id="272" r:id="rId13"/>
    <p:sldId id="273" r:id="rId14"/>
    <p:sldId id="274" r:id="rId15"/>
    <p:sldId id="275" r:id="rId16"/>
    <p:sldId id="277" r:id="rId17"/>
    <p:sldId id="26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98"/>
    <p:restoredTop sz="73487"/>
  </p:normalViewPr>
  <p:slideViewPr>
    <p:cSldViewPr snapToGrid="0">
      <p:cViewPr varScale="1">
        <p:scale>
          <a:sx n="116" d="100"/>
          <a:sy n="116" d="100"/>
        </p:scale>
        <p:origin x="4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7971BD-AB30-4A6D-B3F4-DC3DA315CB5A}"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F6EB0620-8F90-4BAF-8CD9-3FD673805B5A}">
      <dgm:prSet/>
      <dgm:spPr/>
      <dgm:t>
        <a:bodyPr/>
        <a:lstStyle/>
        <a:p>
          <a:pPr>
            <a:lnSpc>
              <a:spcPct val="100000"/>
            </a:lnSpc>
          </a:pPr>
          <a:r>
            <a:rPr lang="en-US" dirty="0"/>
            <a:t>How can we bring topological data analysis into deep neural networks and use it as a viable method for shape reconstruction. </a:t>
          </a:r>
        </a:p>
      </dgm:t>
    </dgm:pt>
    <dgm:pt modelId="{7C090400-5AC0-4873-B2E5-A46307F4F915}" type="parTrans" cxnId="{D1719497-1439-47D2-8914-3A4C236900EA}">
      <dgm:prSet/>
      <dgm:spPr/>
      <dgm:t>
        <a:bodyPr/>
        <a:lstStyle/>
        <a:p>
          <a:endParaRPr lang="en-US"/>
        </a:p>
      </dgm:t>
    </dgm:pt>
    <dgm:pt modelId="{37F38B5D-03AB-4B79-A458-300D40A8F735}" type="sibTrans" cxnId="{D1719497-1439-47D2-8914-3A4C236900EA}">
      <dgm:prSet/>
      <dgm:spPr/>
      <dgm:t>
        <a:bodyPr/>
        <a:lstStyle/>
        <a:p>
          <a:endParaRPr lang="en-US"/>
        </a:p>
      </dgm:t>
    </dgm:pt>
    <dgm:pt modelId="{60083498-CB2F-4FF1-9D1A-23B79372189A}">
      <dgm:prSet/>
      <dgm:spPr/>
      <dgm:t>
        <a:bodyPr/>
        <a:lstStyle/>
        <a:p>
          <a:pPr>
            <a:lnSpc>
              <a:spcPct val="100000"/>
            </a:lnSpc>
          </a:pPr>
          <a:r>
            <a:rPr lang="en-US" dirty="0"/>
            <a:t>We care because we want to extract zero dimensional features using persistent diagrams to get traits that are most prevalent </a:t>
          </a:r>
        </a:p>
      </dgm:t>
    </dgm:pt>
    <dgm:pt modelId="{C3FA4437-CB5F-49F3-A8F8-8BF406ACD358}" type="parTrans" cxnId="{6BFF90BF-F800-4DBE-AD4E-4641A7AE8546}">
      <dgm:prSet/>
      <dgm:spPr/>
      <dgm:t>
        <a:bodyPr/>
        <a:lstStyle/>
        <a:p>
          <a:endParaRPr lang="en-US"/>
        </a:p>
      </dgm:t>
    </dgm:pt>
    <dgm:pt modelId="{B0E5FA03-E402-49F6-8212-8D703CF4CB70}" type="sibTrans" cxnId="{6BFF90BF-F800-4DBE-AD4E-4641A7AE8546}">
      <dgm:prSet/>
      <dgm:spPr/>
      <dgm:t>
        <a:bodyPr/>
        <a:lstStyle/>
        <a:p>
          <a:endParaRPr lang="en-US"/>
        </a:p>
      </dgm:t>
    </dgm:pt>
    <dgm:pt modelId="{CC47CD75-ADA6-46B1-AC50-F410151DC538}">
      <dgm:prSet/>
      <dgm:spPr/>
      <dgm:t>
        <a:bodyPr/>
        <a:lstStyle/>
        <a:p>
          <a:pPr>
            <a:lnSpc>
              <a:spcPct val="100000"/>
            </a:lnSpc>
          </a:pPr>
          <a:r>
            <a:rPr lang="en-US" dirty="0"/>
            <a:t>Our research question is: can this method help mitigate the problem of ghost geometries during shape reconstruction</a:t>
          </a:r>
        </a:p>
      </dgm:t>
    </dgm:pt>
    <dgm:pt modelId="{75D23054-3DBA-419B-9757-3A50D6078B75}" type="parTrans" cxnId="{E6795FB4-5DFF-40EE-8EFD-411F562DD5ED}">
      <dgm:prSet/>
      <dgm:spPr/>
      <dgm:t>
        <a:bodyPr/>
        <a:lstStyle/>
        <a:p>
          <a:endParaRPr lang="en-US"/>
        </a:p>
      </dgm:t>
    </dgm:pt>
    <dgm:pt modelId="{1DC2CDB6-EC40-43BC-8F47-E2B1D47F7BAD}" type="sibTrans" cxnId="{E6795FB4-5DFF-40EE-8EFD-411F562DD5ED}">
      <dgm:prSet/>
      <dgm:spPr/>
      <dgm:t>
        <a:bodyPr/>
        <a:lstStyle/>
        <a:p>
          <a:endParaRPr lang="en-US"/>
        </a:p>
      </dgm:t>
    </dgm:pt>
    <dgm:pt modelId="{81E3A0D0-3A64-435A-A4CC-D178D21928E4}" type="pres">
      <dgm:prSet presAssocID="{127971BD-AB30-4A6D-B3F4-DC3DA315CB5A}" presName="root" presStyleCnt="0">
        <dgm:presLayoutVars>
          <dgm:dir/>
          <dgm:resizeHandles val="exact"/>
        </dgm:presLayoutVars>
      </dgm:prSet>
      <dgm:spPr/>
    </dgm:pt>
    <dgm:pt modelId="{3E5F9070-E89B-4610-91CC-B97BD2D1F166}" type="pres">
      <dgm:prSet presAssocID="{F6EB0620-8F90-4BAF-8CD9-3FD673805B5A}" presName="compNode" presStyleCnt="0"/>
      <dgm:spPr/>
    </dgm:pt>
    <dgm:pt modelId="{C7620872-CD3E-4271-A135-980D97F633E1}" type="pres">
      <dgm:prSet presAssocID="{F6EB0620-8F90-4BAF-8CD9-3FD673805B5A}" presName="bgRect" presStyleLbl="bgShp" presStyleIdx="0" presStyleCnt="3"/>
      <dgm:spPr/>
    </dgm:pt>
    <dgm:pt modelId="{C453D738-FC89-4DA9-AD41-B667BAD107ED}" type="pres">
      <dgm:prSet presAssocID="{F6EB0620-8F90-4BAF-8CD9-3FD673805B5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atabase"/>
        </a:ext>
      </dgm:extLst>
    </dgm:pt>
    <dgm:pt modelId="{59D609E7-A3F4-46F8-8088-2A0450C182BC}" type="pres">
      <dgm:prSet presAssocID="{F6EB0620-8F90-4BAF-8CD9-3FD673805B5A}" presName="spaceRect" presStyleCnt="0"/>
      <dgm:spPr/>
    </dgm:pt>
    <dgm:pt modelId="{FFBE5D22-7E12-4DAB-B27D-37EB46CF1C4B}" type="pres">
      <dgm:prSet presAssocID="{F6EB0620-8F90-4BAF-8CD9-3FD673805B5A}" presName="parTx" presStyleLbl="revTx" presStyleIdx="0" presStyleCnt="3">
        <dgm:presLayoutVars>
          <dgm:chMax val="0"/>
          <dgm:chPref val="0"/>
        </dgm:presLayoutVars>
      </dgm:prSet>
      <dgm:spPr/>
    </dgm:pt>
    <dgm:pt modelId="{929A4866-4D6B-43DB-BCC3-174B2659617A}" type="pres">
      <dgm:prSet presAssocID="{37F38B5D-03AB-4B79-A458-300D40A8F735}" presName="sibTrans" presStyleCnt="0"/>
      <dgm:spPr/>
    </dgm:pt>
    <dgm:pt modelId="{F295ADC0-3EE7-405E-9E3C-C3AB37EC85FE}" type="pres">
      <dgm:prSet presAssocID="{60083498-CB2F-4FF1-9D1A-23B79372189A}" presName="compNode" presStyleCnt="0"/>
      <dgm:spPr/>
    </dgm:pt>
    <dgm:pt modelId="{A476F9CD-B99A-47B9-BEF1-42F3FB3A8382}" type="pres">
      <dgm:prSet presAssocID="{60083498-CB2F-4FF1-9D1A-23B79372189A}" presName="bgRect" presStyleLbl="bgShp" presStyleIdx="1" presStyleCnt="3"/>
      <dgm:spPr/>
    </dgm:pt>
    <dgm:pt modelId="{6B50B29F-8AEA-43FF-92FE-B551E5F29769}" type="pres">
      <dgm:prSet presAssocID="{60083498-CB2F-4FF1-9D1A-23B79372189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NA"/>
        </a:ext>
      </dgm:extLst>
    </dgm:pt>
    <dgm:pt modelId="{BC2935B7-BBF7-4EC2-9C7B-5499BEA85080}" type="pres">
      <dgm:prSet presAssocID="{60083498-CB2F-4FF1-9D1A-23B79372189A}" presName="spaceRect" presStyleCnt="0"/>
      <dgm:spPr/>
    </dgm:pt>
    <dgm:pt modelId="{7E8A3C07-01D4-4C95-9E79-41672252D81B}" type="pres">
      <dgm:prSet presAssocID="{60083498-CB2F-4FF1-9D1A-23B79372189A}" presName="parTx" presStyleLbl="revTx" presStyleIdx="1" presStyleCnt="3">
        <dgm:presLayoutVars>
          <dgm:chMax val="0"/>
          <dgm:chPref val="0"/>
        </dgm:presLayoutVars>
      </dgm:prSet>
      <dgm:spPr/>
    </dgm:pt>
    <dgm:pt modelId="{FA5E7CFC-F947-459B-B6C9-F309E222D044}" type="pres">
      <dgm:prSet presAssocID="{B0E5FA03-E402-49F6-8212-8D703CF4CB70}" presName="sibTrans" presStyleCnt="0"/>
      <dgm:spPr/>
    </dgm:pt>
    <dgm:pt modelId="{C3BDCCDB-2A52-4829-8FC0-5D758091C4EC}" type="pres">
      <dgm:prSet presAssocID="{CC47CD75-ADA6-46B1-AC50-F410151DC538}" presName="compNode" presStyleCnt="0"/>
      <dgm:spPr/>
    </dgm:pt>
    <dgm:pt modelId="{3150ED82-9936-4BFC-BE4C-F444AB725969}" type="pres">
      <dgm:prSet presAssocID="{CC47CD75-ADA6-46B1-AC50-F410151DC538}" presName="bgRect" presStyleLbl="bgShp" presStyleIdx="2" presStyleCnt="3"/>
      <dgm:spPr/>
    </dgm:pt>
    <dgm:pt modelId="{0D99D39E-14AF-4D1E-BB4D-6F52FDEA8D13}" type="pres">
      <dgm:prSet presAssocID="{CC47CD75-ADA6-46B1-AC50-F410151DC53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Questions"/>
        </a:ext>
      </dgm:extLst>
    </dgm:pt>
    <dgm:pt modelId="{69BFA452-CFB7-4666-A569-FD7F8509411E}" type="pres">
      <dgm:prSet presAssocID="{CC47CD75-ADA6-46B1-AC50-F410151DC538}" presName="spaceRect" presStyleCnt="0"/>
      <dgm:spPr/>
    </dgm:pt>
    <dgm:pt modelId="{D9033AD8-5975-44B8-BE5A-D789C6557D7D}" type="pres">
      <dgm:prSet presAssocID="{CC47CD75-ADA6-46B1-AC50-F410151DC538}" presName="parTx" presStyleLbl="revTx" presStyleIdx="2" presStyleCnt="3">
        <dgm:presLayoutVars>
          <dgm:chMax val="0"/>
          <dgm:chPref val="0"/>
        </dgm:presLayoutVars>
      </dgm:prSet>
      <dgm:spPr/>
    </dgm:pt>
  </dgm:ptLst>
  <dgm:cxnLst>
    <dgm:cxn modelId="{8361F74C-BC03-43C0-9E1D-CD0797F678E2}" type="presOf" srcId="{CC47CD75-ADA6-46B1-AC50-F410151DC538}" destId="{D9033AD8-5975-44B8-BE5A-D789C6557D7D}" srcOrd="0" destOrd="0" presId="urn:microsoft.com/office/officeart/2018/2/layout/IconVerticalSolidList"/>
    <dgm:cxn modelId="{802E3397-D136-4436-ADF9-DAB6C9E9DE20}" type="presOf" srcId="{60083498-CB2F-4FF1-9D1A-23B79372189A}" destId="{7E8A3C07-01D4-4C95-9E79-41672252D81B}" srcOrd="0" destOrd="0" presId="urn:microsoft.com/office/officeart/2018/2/layout/IconVerticalSolidList"/>
    <dgm:cxn modelId="{D1719497-1439-47D2-8914-3A4C236900EA}" srcId="{127971BD-AB30-4A6D-B3F4-DC3DA315CB5A}" destId="{F6EB0620-8F90-4BAF-8CD9-3FD673805B5A}" srcOrd="0" destOrd="0" parTransId="{7C090400-5AC0-4873-B2E5-A46307F4F915}" sibTransId="{37F38B5D-03AB-4B79-A458-300D40A8F735}"/>
    <dgm:cxn modelId="{A31E949B-DC97-4FC8-AF96-95D36F9546FA}" type="presOf" srcId="{127971BD-AB30-4A6D-B3F4-DC3DA315CB5A}" destId="{81E3A0D0-3A64-435A-A4CC-D178D21928E4}" srcOrd="0" destOrd="0" presId="urn:microsoft.com/office/officeart/2018/2/layout/IconVerticalSolidList"/>
    <dgm:cxn modelId="{E6795FB4-5DFF-40EE-8EFD-411F562DD5ED}" srcId="{127971BD-AB30-4A6D-B3F4-DC3DA315CB5A}" destId="{CC47CD75-ADA6-46B1-AC50-F410151DC538}" srcOrd="2" destOrd="0" parTransId="{75D23054-3DBA-419B-9757-3A50D6078B75}" sibTransId="{1DC2CDB6-EC40-43BC-8F47-E2B1D47F7BAD}"/>
    <dgm:cxn modelId="{6BFF90BF-F800-4DBE-AD4E-4641A7AE8546}" srcId="{127971BD-AB30-4A6D-B3F4-DC3DA315CB5A}" destId="{60083498-CB2F-4FF1-9D1A-23B79372189A}" srcOrd="1" destOrd="0" parTransId="{C3FA4437-CB5F-49F3-A8F8-8BF406ACD358}" sibTransId="{B0E5FA03-E402-49F6-8212-8D703CF4CB70}"/>
    <dgm:cxn modelId="{DA0276D6-5A80-4354-AD66-58A930E75215}" type="presOf" srcId="{F6EB0620-8F90-4BAF-8CD9-3FD673805B5A}" destId="{FFBE5D22-7E12-4DAB-B27D-37EB46CF1C4B}" srcOrd="0" destOrd="0" presId="urn:microsoft.com/office/officeart/2018/2/layout/IconVerticalSolidList"/>
    <dgm:cxn modelId="{BB6E06B4-DEEE-491B-BDC2-060FFDEE4BF0}" type="presParOf" srcId="{81E3A0D0-3A64-435A-A4CC-D178D21928E4}" destId="{3E5F9070-E89B-4610-91CC-B97BD2D1F166}" srcOrd="0" destOrd="0" presId="urn:microsoft.com/office/officeart/2018/2/layout/IconVerticalSolidList"/>
    <dgm:cxn modelId="{63AACA3D-4284-4512-9D38-6484580E424E}" type="presParOf" srcId="{3E5F9070-E89B-4610-91CC-B97BD2D1F166}" destId="{C7620872-CD3E-4271-A135-980D97F633E1}" srcOrd="0" destOrd="0" presId="urn:microsoft.com/office/officeart/2018/2/layout/IconVerticalSolidList"/>
    <dgm:cxn modelId="{1E768C56-0F7F-4794-ACCA-6972BB100BBC}" type="presParOf" srcId="{3E5F9070-E89B-4610-91CC-B97BD2D1F166}" destId="{C453D738-FC89-4DA9-AD41-B667BAD107ED}" srcOrd="1" destOrd="0" presId="urn:microsoft.com/office/officeart/2018/2/layout/IconVerticalSolidList"/>
    <dgm:cxn modelId="{F7670696-C045-41BC-BCC6-D0B1D661D37E}" type="presParOf" srcId="{3E5F9070-E89B-4610-91CC-B97BD2D1F166}" destId="{59D609E7-A3F4-46F8-8088-2A0450C182BC}" srcOrd="2" destOrd="0" presId="urn:microsoft.com/office/officeart/2018/2/layout/IconVerticalSolidList"/>
    <dgm:cxn modelId="{D2A7A126-A35B-4011-A5E6-5C94ABEE4033}" type="presParOf" srcId="{3E5F9070-E89B-4610-91CC-B97BD2D1F166}" destId="{FFBE5D22-7E12-4DAB-B27D-37EB46CF1C4B}" srcOrd="3" destOrd="0" presId="urn:microsoft.com/office/officeart/2018/2/layout/IconVerticalSolidList"/>
    <dgm:cxn modelId="{56702AB8-B69A-40C8-B15B-67079727C6FD}" type="presParOf" srcId="{81E3A0D0-3A64-435A-A4CC-D178D21928E4}" destId="{929A4866-4D6B-43DB-BCC3-174B2659617A}" srcOrd="1" destOrd="0" presId="urn:microsoft.com/office/officeart/2018/2/layout/IconVerticalSolidList"/>
    <dgm:cxn modelId="{637C27A3-3AE9-4A96-9013-2F7612B3F2EC}" type="presParOf" srcId="{81E3A0D0-3A64-435A-A4CC-D178D21928E4}" destId="{F295ADC0-3EE7-405E-9E3C-C3AB37EC85FE}" srcOrd="2" destOrd="0" presId="urn:microsoft.com/office/officeart/2018/2/layout/IconVerticalSolidList"/>
    <dgm:cxn modelId="{CC455ED7-C285-4E4A-8409-D706799A692C}" type="presParOf" srcId="{F295ADC0-3EE7-405E-9E3C-C3AB37EC85FE}" destId="{A476F9CD-B99A-47B9-BEF1-42F3FB3A8382}" srcOrd="0" destOrd="0" presId="urn:microsoft.com/office/officeart/2018/2/layout/IconVerticalSolidList"/>
    <dgm:cxn modelId="{A4A9A163-2319-4BC8-8B62-24C1CFD46C1A}" type="presParOf" srcId="{F295ADC0-3EE7-405E-9E3C-C3AB37EC85FE}" destId="{6B50B29F-8AEA-43FF-92FE-B551E5F29769}" srcOrd="1" destOrd="0" presId="urn:microsoft.com/office/officeart/2018/2/layout/IconVerticalSolidList"/>
    <dgm:cxn modelId="{A5D9D135-C13F-4AA4-A056-0C038561456C}" type="presParOf" srcId="{F295ADC0-3EE7-405E-9E3C-C3AB37EC85FE}" destId="{BC2935B7-BBF7-4EC2-9C7B-5499BEA85080}" srcOrd="2" destOrd="0" presId="urn:microsoft.com/office/officeart/2018/2/layout/IconVerticalSolidList"/>
    <dgm:cxn modelId="{F19D601A-71CB-4C1B-AB8B-316CFA6F1D8B}" type="presParOf" srcId="{F295ADC0-3EE7-405E-9E3C-C3AB37EC85FE}" destId="{7E8A3C07-01D4-4C95-9E79-41672252D81B}" srcOrd="3" destOrd="0" presId="urn:microsoft.com/office/officeart/2018/2/layout/IconVerticalSolidList"/>
    <dgm:cxn modelId="{9F116520-363B-46F0-BD00-1DE728CD99AD}" type="presParOf" srcId="{81E3A0D0-3A64-435A-A4CC-D178D21928E4}" destId="{FA5E7CFC-F947-459B-B6C9-F309E222D044}" srcOrd="3" destOrd="0" presId="urn:microsoft.com/office/officeart/2018/2/layout/IconVerticalSolidList"/>
    <dgm:cxn modelId="{96DEC705-5015-4E15-BC79-C66B555497E5}" type="presParOf" srcId="{81E3A0D0-3A64-435A-A4CC-D178D21928E4}" destId="{C3BDCCDB-2A52-4829-8FC0-5D758091C4EC}" srcOrd="4" destOrd="0" presId="urn:microsoft.com/office/officeart/2018/2/layout/IconVerticalSolidList"/>
    <dgm:cxn modelId="{220DEF96-2C4D-44EC-8668-0DE4047C47F5}" type="presParOf" srcId="{C3BDCCDB-2A52-4829-8FC0-5D758091C4EC}" destId="{3150ED82-9936-4BFC-BE4C-F444AB725969}" srcOrd="0" destOrd="0" presId="urn:microsoft.com/office/officeart/2018/2/layout/IconVerticalSolidList"/>
    <dgm:cxn modelId="{337D312F-1A1F-4B98-9BFB-2A298AE239B8}" type="presParOf" srcId="{C3BDCCDB-2A52-4829-8FC0-5D758091C4EC}" destId="{0D99D39E-14AF-4D1E-BB4D-6F52FDEA8D13}" srcOrd="1" destOrd="0" presId="urn:microsoft.com/office/officeart/2018/2/layout/IconVerticalSolidList"/>
    <dgm:cxn modelId="{45A008BF-624E-461A-B9E5-6F445AE0B132}" type="presParOf" srcId="{C3BDCCDB-2A52-4829-8FC0-5D758091C4EC}" destId="{69BFA452-CFB7-4666-A569-FD7F8509411E}" srcOrd="2" destOrd="0" presId="urn:microsoft.com/office/officeart/2018/2/layout/IconVerticalSolidList"/>
    <dgm:cxn modelId="{1DAA4E4D-A170-4E2A-B667-B09B018D595B}" type="presParOf" srcId="{C3BDCCDB-2A52-4829-8FC0-5D758091C4EC}" destId="{D9033AD8-5975-44B8-BE5A-D789C6557D7D}"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0A139C-7DF4-46D7-BAC1-EFCD982F82DA}" type="doc">
      <dgm:prSet loTypeId="urn:microsoft.com/office/officeart/2005/8/layout/process4" loCatId="process" qsTypeId="urn:microsoft.com/office/officeart/2005/8/quickstyle/simple1" qsCatId="simple" csTypeId="urn:microsoft.com/office/officeart/2005/8/colors/colorful2" csCatId="colorful" phldr="1"/>
      <dgm:spPr/>
      <dgm:t>
        <a:bodyPr/>
        <a:lstStyle/>
        <a:p>
          <a:endParaRPr lang="en-US"/>
        </a:p>
      </dgm:t>
    </dgm:pt>
    <dgm:pt modelId="{3F023C89-906B-446F-B093-F50E7EE6C46A}">
      <dgm:prSet/>
      <dgm:spPr/>
      <dgm:t>
        <a:bodyPr/>
        <a:lstStyle/>
        <a:p>
          <a:r>
            <a:rPr lang="en-US" dirty="0"/>
            <a:t>Use TDA losses like: </a:t>
          </a:r>
          <a:br>
            <a:rPr lang="en-US" b="0" dirty="0"/>
          </a:br>
          <a:r>
            <a:rPr lang="en-US" b="0" dirty="0"/>
            <a:t>1, 2, </a:t>
          </a:r>
          <a:r>
            <a:rPr lang="en-US" b="0" i="0" dirty="0"/>
            <a:t>combo_1_wasserstein</a:t>
          </a:r>
          <a:endParaRPr lang="en-US" dirty="0"/>
        </a:p>
      </dgm:t>
    </dgm:pt>
    <dgm:pt modelId="{DF66A259-3164-44A9-9150-D0B2758195BC}" type="parTrans" cxnId="{E5BBB9F0-726A-45B2-B2F9-D18EF9135D86}">
      <dgm:prSet/>
      <dgm:spPr/>
      <dgm:t>
        <a:bodyPr/>
        <a:lstStyle/>
        <a:p>
          <a:endParaRPr lang="en-US"/>
        </a:p>
      </dgm:t>
    </dgm:pt>
    <dgm:pt modelId="{44EC4DF5-99B1-4778-8CFD-BADB302E29D2}" type="sibTrans" cxnId="{E5BBB9F0-726A-45B2-B2F9-D18EF9135D86}">
      <dgm:prSet/>
      <dgm:spPr/>
      <dgm:t>
        <a:bodyPr/>
        <a:lstStyle/>
        <a:p>
          <a:endParaRPr lang="en-US"/>
        </a:p>
      </dgm:t>
    </dgm:pt>
    <dgm:pt modelId="{F293EF1F-2B58-42DB-9A4A-9C204698F943}">
      <dgm:prSet/>
      <dgm:spPr/>
      <dgm:t>
        <a:bodyPr/>
        <a:lstStyle/>
        <a:p>
          <a:r>
            <a:rPr lang="en-US" b="0" i="0"/>
            <a:t>combo_2_wasserstein</a:t>
          </a:r>
          <a:endParaRPr lang="en-US"/>
        </a:p>
      </dgm:t>
    </dgm:pt>
    <dgm:pt modelId="{F9E52D55-5A80-4B26-B22A-C56CAEFA3A7B}" type="parTrans" cxnId="{5ED43673-AFD7-4F9A-8481-4306BFD76297}">
      <dgm:prSet/>
      <dgm:spPr/>
      <dgm:t>
        <a:bodyPr/>
        <a:lstStyle/>
        <a:p>
          <a:endParaRPr lang="en-US"/>
        </a:p>
      </dgm:t>
    </dgm:pt>
    <dgm:pt modelId="{98EA98F4-6129-4C59-BD67-F633E6B860B7}" type="sibTrans" cxnId="{5ED43673-AFD7-4F9A-8481-4306BFD76297}">
      <dgm:prSet/>
      <dgm:spPr/>
      <dgm:t>
        <a:bodyPr/>
        <a:lstStyle/>
        <a:p>
          <a:endParaRPr lang="en-US"/>
        </a:p>
      </dgm:t>
    </dgm:pt>
    <dgm:pt modelId="{CEB4F397-A21A-4F7D-A3E3-E78E2E0B3680}">
      <dgm:prSet/>
      <dgm:spPr/>
      <dgm:t>
        <a:bodyPr/>
        <a:lstStyle/>
        <a:p>
          <a:r>
            <a:rPr lang="en-US" b="0" i="0" dirty="0"/>
            <a:t>combo_1_2</a:t>
          </a:r>
          <a:endParaRPr lang="en-US" dirty="0"/>
        </a:p>
      </dgm:t>
    </dgm:pt>
    <dgm:pt modelId="{9DEF15F8-2ECF-4678-BD56-86AFF6FDBBAD}" type="parTrans" cxnId="{E590442A-0C74-4EB6-866E-6EFFC11D6179}">
      <dgm:prSet/>
      <dgm:spPr/>
      <dgm:t>
        <a:bodyPr/>
        <a:lstStyle/>
        <a:p>
          <a:endParaRPr lang="en-US"/>
        </a:p>
      </dgm:t>
    </dgm:pt>
    <dgm:pt modelId="{7D3126E5-B068-4F3B-9247-978B2F1ECA92}" type="sibTrans" cxnId="{E590442A-0C74-4EB6-866E-6EFFC11D6179}">
      <dgm:prSet/>
      <dgm:spPr/>
      <dgm:t>
        <a:bodyPr/>
        <a:lstStyle/>
        <a:p>
          <a:endParaRPr lang="en-US"/>
        </a:p>
      </dgm:t>
    </dgm:pt>
    <dgm:pt modelId="{A5CD862B-690F-48C9-8488-88DE3A5B7A9B}">
      <dgm:prSet/>
      <dgm:spPr/>
      <dgm:t>
        <a:bodyPr/>
        <a:lstStyle/>
        <a:p>
          <a:r>
            <a:rPr lang="en-US" b="0" i="0"/>
            <a:t>combo_1_2_wasserstein</a:t>
          </a:r>
          <a:endParaRPr lang="en-US"/>
        </a:p>
      </dgm:t>
    </dgm:pt>
    <dgm:pt modelId="{1DD15FB3-D335-4EF0-B002-5837A9C397DC}" type="parTrans" cxnId="{A09A07B9-14CB-46F7-B58F-DF00C0A7934A}">
      <dgm:prSet/>
      <dgm:spPr/>
      <dgm:t>
        <a:bodyPr/>
        <a:lstStyle/>
        <a:p>
          <a:endParaRPr lang="en-US"/>
        </a:p>
      </dgm:t>
    </dgm:pt>
    <dgm:pt modelId="{21C416AD-C842-4C46-B321-052A77706F8F}" type="sibTrans" cxnId="{A09A07B9-14CB-46F7-B58F-DF00C0A7934A}">
      <dgm:prSet/>
      <dgm:spPr/>
      <dgm:t>
        <a:bodyPr/>
        <a:lstStyle/>
        <a:p>
          <a:endParaRPr lang="en-US"/>
        </a:p>
      </dgm:t>
    </dgm:pt>
    <dgm:pt modelId="{FB45D2FA-238B-4195-A6BF-5113C226C506}">
      <dgm:prSet/>
      <dgm:spPr/>
      <dgm:t>
        <a:bodyPr/>
        <a:lstStyle/>
        <a:p>
          <a:r>
            <a:rPr lang="en-US" b="0" i="0"/>
            <a:t>wasserstein</a:t>
          </a:r>
          <a:endParaRPr lang="en-US"/>
        </a:p>
      </dgm:t>
    </dgm:pt>
    <dgm:pt modelId="{BC6FA3E8-281B-44D4-8566-B10EB1313572}" type="parTrans" cxnId="{5DDECD57-79C3-4617-A6B6-5D0BEF9471A1}">
      <dgm:prSet/>
      <dgm:spPr/>
      <dgm:t>
        <a:bodyPr/>
        <a:lstStyle/>
        <a:p>
          <a:endParaRPr lang="en-US"/>
        </a:p>
      </dgm:t>
    </dgm:pt>
    <dgm:pt modelId="{83BD4D1B-9202-468C-B297-104787D5DC10}" type="sibTrans" cxnId="{5DDECD57-79C3-4617-A6B6-5D0BEF9471A1}">
      <dgm:prSet/>
      <dgm:spPr/>
      <dgm:t>
        <a:bodyPr/>
        <a:lstStyle/>
        <a:p>
          <a:endParaRPr lang="en-US"/>
        </a:p>
      </dgm:t>
    </dgm:pt>
    <dgm:pt modelId="{05E1CC31-2D3B-46EC-9430-2C7E7EEE9254}">
      <dgm:prSet/>
      <dgm:spPr/>
      <dgm:t>
        <a:bodyPr/>
        <a:lstStyle/>
        <a:p>
          <a:r>
            <a:rPr lang="en-US" dirty="0"/>
            <a:t>And enforce TDA in MLP. </a:t>
          </a:r>
          <a:br>
            <a:rPr lang="en-US" b="0" dirty="0"/>
          </a:br>
          <a:r>
            <a:rPr lang="en-US" dirty="0"/>
            <a:t> </a:t>
          </a:r>
        </a:p>
      </dgm:t>
    </dgm:pt>
    <dgm:pt modelId="{C1B54A74-3A4C-4310-A4D5-83B3F79B77BF}" type="parTrans" cxnId="{754BF590-2052-424B-859F-18487979199E}">
      <dgm:prSet/>
      <dgm:spPr/>
      <dgm:t>
        <a:bodyPr/>
        <a:lstStyle/>
        <a:p>
          <a:endParaRPr lang="en-US"/>
        </a:p>
      </dgm:t>
    </dgm:pt>
    <dgm:pt modelId="{B58D3966-625C-40CA-B580-A2F5A71ADB25}" type="sibTrans" cxnId="{754BF590-2052-424B-859F-18487979199E}">
      <dgm:prSet/>
      <dgm:spPr/>
      <dgm:t>
        <a:bodyPr/>
        <a:lstStyle/>
        <a:p>
          <a:endParaRPr lang="en-US"/>
        </a:p>
      </dgm:t>
    </dgm:pt>
    <dgm:pt modelId="{A3F46684-7C0C-324D-AB2B-65527BEDB72F}" type="pres">
      <dgm:prSet presAssocID="{DF0A139C-7DF4-46D7-BAC1-EFCD982F82DA}" presName="Name0" presStyleCnt="0">
        <dgm:presLayoutVars>
          <dgm:dir/>
          <dgm:animLvl val="lvl"/>
          <dgm:resizeHandles val="exact"/>
        </dgm:presLayoutVars>
      </dgm:prSet>
      <dgm:spPr/>
    </dgm:pt>
    <dgm:pt modelId="{BB0E3AC1-1B54-2647-9112-4470CD866C05}" type="pres">
      <dgm:prSet presAssocID="{05E1CC31-2D3B-46EC-9430-2C7E7EEE9254}" presName="boxAndChildren" presStyleCnt="0"/>
      <dgm:spPr/>
    </dgm:pt>
    <dgm:pt modelId="{6B3A8267-0B4E-DA49-B96D-8F1609B12351}" type="pres">
      <dgm:prSet presAssocID="{05E1CC31-2D3B-46EC-9430-2C7E7EEE9254}" presName="parentTextBox" presStyleLbl="node1" presStyleIdx="0" presStyleCnt="2"/>
      <dgm:spPr/>
    </dgm:pt>
    <dgm:pt modelId="{DCF9C490-5897-B649-BE41-735DD07B6DAE}" type="pres">
      <dgm:prSet presAssocID="{44EC4DF5-99B1-4778-8CFD-BADB302E29D2}" presName="sp" presStyleCnt="0"/>
      <dgm:spPr/>
    </dgm:pt>
    <dgm:pt modelId="{56F693D8-9EAD-2046-A320-B4B629ABAAC6}" type="pres">
      <dgm:prSet presAssocID="{3F023C89-906B-446F-B093-F50E7EE6C46A}" presName="arrowAndChildren" presStyleCnt="0"/>
      <dgm:spPr/>
    </dgm:pt>
    <dgm:pt modelId="{6CDCBBF6-1285-8149-AF74-6251C1D0E38D}" type="pres">
      <dgm:prSet presAssocID="{3F023C89-906B-446F-B093-F50E7EE6C46A}" presName="parentTextArrow" presStyleLbl="node1" presStyleIdx="0" presStyleCnt="2"/>
      <dgm:spPr/>
    </dgm:pt>
    <dgm:pt modelId="{F08B4B52-BFF1-8347-B4D7-70F46FEA26F1}" type="pres">
      <dgm:prSet presAssocID="{3F023C89-906B-446F-B093-F50E7EE6C46A}" presName="arrow" presStyleLbl="node1" presStyleIdx="1" presStyleCnt="2"/>
      <dgm:spPr/>
    </dgm:pt>
    <dgm:pt modelId="{ADC71A68-67B7-EB42-BBE7-B39133CB877F}" type="pres">
      <dgm:prSet presAssocID="{3F023C89-906B-446F-B093-F50E7EE6C46A}" presName="descendantArrow" presStyleCnt="0"/>
      <dgm:spPr/>
    </dgm:pt>
    <dgm:pt modelId="{0AD59687-7BF6-3145-AF36-C577035B9A34}" type="pres">
      <dgm:prSet presAssocID="{F293EF1F-2B58-42DB-9A4A-9C204698F943}" presName="childTextArrow" presStyleLbl="fgAccFollowNode1" presStyleIdx="0" presStyleCnt="4">
        <dgm:presLayoutVars>
          <dgm:bulletEnabled val="1"/>
        </dgm:presLayoutVars>
      </dgm:prSet>
      <dgm:spPr/>
    </dgm:pt>
    <dgm:pt modelId="{4D0E2C96-472F-4C41-8E04-ECDA866C5D61}" type="pres">
      <dgm:prSet presAssocID="{CEB4F397-A21A-4F7D-A3E3-E78E2E0B3680}" presName="childTextArrow" presStyleLbl="fgAccFollowNode1" presStyleIdx="1" presStyleCnt="4">
        <dgm:presLayoutVars>
          <dgm:bulletEnabled val="1"/>
        </dgm:presLayoutVars>
      </dgm:prSet>
      <dgm:spPr/>
    </dgm:pt>
    <dgm:pt modelId="{FFB385F3-DF15-A642-B8CC-3B6B636C81BA}" type="pres">
      <dgm:prSet presAssocID="{A5CD862B-690F-48C9-8488-88DE3A5B7A9B}" presName="childTextArrow" presStyleLbl="fgAccFollowNode1" presStyleIdx="2" presStyleCnt="4">
        <dgm:presLayoutVars>
          <dgm:bulletEnabled val="1"/>
        </dgm:presLayoutVars>
      </dgm:prSet>
      <dgm:spPr/>
    </dgm:pt>
    <dgm:pt modelId="{1A404132-D372-F945-A049-74C956E502D5}" type="pres">
      <dgm:prSet presAssocID="{FB45D2FA-238B-4195-A6BF-5113C226C506}" presName="childTextArrow" presStyleLbl="fgAccFollowNode1" presStyleIdx="3" presStyleCnt="4">
        <dgm:presLayoutVars>
          <dgm:bulletEnabled val="1"/>
        </dgm:presLayoutVars>
      </dgm:prSet>
      <dgm:spPr/>
    </dgm:pt>
  </dgm:ptLst>
  <dgm:cxnLst>
    <dgm:cxn modelId="{E590442A-0C74-4EB6-866E-6EFFC11D6179}" srcId="{3F023C89-906B-446F-B093-F50E7EE6C46A}" destId="{CEB4F397-A21A-4F7D-A3E3-E78E2E0B3680}" srcOrd="1" destOrd="0" parTransId="{9DEF15F8-2ECF-4678-BD56-86AFF6FDBBAD}" sibTransId="{7D3126E5-B068-4F3B-9247-978B2F1ECA92}"/>
    <dgm:cxn modelId="{5DDECD57-79C3-4617-A6B6-5D0BEF9471A1}" srcId="{3F023C89-906B-446F-B093-F50E7EE6C46A}" destId="{FB45D2FA-238B-4195-A6BF-5113C226C506}" srcOrd="3" destOrd="0" parTransId="{BC6FA3E8-281B-44D4-8566-B10EB1313572}" sibTransId="{83BD4D1B-9202-468C-B297-104787D5DC10}"/>
    <dgm:cxn modelId="{9399E65D-7B70-334F-8C77-CC6A328B73EB}" type="presOf" srcId="{3F023C89-906B-446F-B093-F50E7EE6C46A}" destId="{F08B4B52-BFF1-8347-B4D7-70F46FEA26F1}" srcOrd="1" destOrd="0" presId="urn:microsoft.com/office/officeart/2005/8/layout/process4"/>
    <dgm:cxn modelId="{A4319F66-5E46-5942-B2C6-1691CC49F8DC}" type="presOf" srcId="{DF0A139C-7DF4-46D7-BAC1-EFCD982F82DA}" destId="{A3F46684-7C0C-324D-AB2B-65527BEDB72F}" srcOrd="0" destOrd="0" presId="urn:microsoft.com/office/officeart/2005/8/layout/process4"/>
    <dgm:cxn modelId="{5ED43673-AFD7-4F9A-8481-4306BFD76297}" srcId="{3F023C89-906B-446F-B093-F50E7EE6C46A}" destId="{F293EF1F-2B58-42DB-9A4A-9C204698F943}" srcOrd="0" destOrd="0" parTransId="{F9E52D55-5A80-4B26-B22A-C56CAEFA3A7B}" sibTransId="{98EA98F4-6129-4C59-BD67-F633E6B860B7}"/>
    <dgm:cxn modelId="{29AF0575-2338-DF42-8B8E-8F3C2394C955}" type="presOf" srcId="{05E1CC31-2D3B-46EC-9430-2C7E7EEE9254}" destId="{6B3A8267-0B4E-DA49-B96D-8F1609B12351}" srcOrd="0" destOrd="0" presId="urn:microsoft.com/office/officeart/2005/8/layout/process4"/>
    <dgm:cxn modelId="{4E928376-5D7E-5C4E-BEDF-B11ACF942DBE}" type="presOf" srcId="{FB45D2FA-238B-4195-A6BF-5113C226C506}" destId="{1A404132-D372-F945-A049-74C956E502D5}" srcOrd="0" destOrd="0" presId="urn:microsoft.com/office/officeart/2005/8/layout/process4"/>
    <dgm:cxn modelId="{C73BB087-ABC7-6C43-AA75-DDB6174CC4AA}" type="presOf" srcId="{A5CD862B-690F-48C9-8488-88DE3A5B7A9B}" destId="{FFB385F3-DF15-A642-B8CC-3B6B636C81BA}" srcOrd="0" destOrd="0" presId="urn:microsoft.com/office/officeart/2005/8/layout/process4"/>
    <dgm:cxn modelId="{754BF590-2052-424B-859F-18487979199E}" srcId="{DF0A139C-7DF4-46D7-BAC1-EFCD982F82DA}" destId="{05E1CC31-2D3B-46EC-9430-2C7E7EEE9254}" srcOrd="1" destOrd="0" parTransId="{C1B54A74-3A4C-4310-A4D5-83B3F79B77BF}" sibTransId="{B58D3966-625C-40CA-B580-A2F5A71ADB25}"/>
    <dgm:cxn modelId="{559A7A96-6B42-D543-932D-6DE351D4F69F}" type="presOf" srcId="{F293EF1F-2B58-42DB-9A4A-9C204698F943}" destId="{0AD59687-7BF6-3145-AF36-C577035B9A34}" srcOrd="0" destOrd="0" presId="urn:microsoft.com/office/officeart/2005/8/layout/process4"/>
    <dgm:cxn modelId="{A09A07B9-14CB-46F7-B58F-DF00C0A7934A}" srcId="{3F023C89-906B-446F-B093-F50E7EE6C46A}" destId="{A5CD862B-690F-48C9-8488-88DE3A5B7A9B}" srcOrd="2" destOrd="0" parTransId="{1DD15FB3-D335-4EF0-B002-5837A9C397DC}" sibTransId="{21C416AD-C842-4C46-B321-052A77706F8F}"/>
    <dgm:cxn modelId="{B81121BA-6997-AB4C-98B3-4443D53521B9}" type="presOf" srcId="{3F023C89-906B-446F-B093-F50E7EE6C46A}" destId="{6CDCBBF6-1285-8149-AF74-6251C1D0E38D}" srcOrd="0" destOrd="0" presId="urn:microsoft.com/office/officeart/2005/8/layout/process4"/>
    <dgm:cxn modelId="{BBAAFABF-CE47-D945-968F-430BC5B3BCF1}" type="presOf" srcId="{CEB4F397-A21A-4F7D-A3E3-E78E2E0B3680}" destId="{4D0E2C96-472F-4C41-8E04-ECDA866C5D61}" srcOrd="0" destOrd="0" presId="urn:microsoft.com/office/officeart/2005/8/layout/process4"/>
    <dgm:cxn modelId="{E5BBB9F0-726A-45B2-B2F9-D18EF9135D86}" srcId="{DF0A139C-7DF4-46D7-BAC1-EFCD982F82DA}" destId="{3F023C89-906B-446F-B093-F50E7EE6C46A}" srcOrd="0" destOrd="0" parTransId="{DF66A259-3164-44A9-9150-D0B2758195BC}" sibTransId="{44EC4DF5-99B1-4778-8CFD-BADB302E29D2}"/>
    <dgm:cxn modelId="{BB039B2B-D62E-1844-BE4E-252131505611}" type="presParOf" srcId="{A3F46684-7C0C-324D-AB2B-65527BEDB72F}" destId="{BB0E3AC1-1B54-2647-9112-4470CD866C05}" srcOrd="0" destOrd="0" presId="urn:microsoft.com/office/officeart/2005/8/layout/process4"/>
    <dgm:cxn modelId="{9DCA381C-9AB9-A94B-953E-8CB53BCF6357}" type="presParOf" srcId="{BB0E3AC1-1B54-2647-9112-4470CD866C05}" destId="{6B3A8267-0B4E-DA49-B96D-8F1609B12351}" srcOrd="0" destOrd="0" presId="urn:microsoft.com/office/officeart/2005/8/layout/process4"/>
    <dgm:cxn modelId="{226E1BDC-8B0D-4844-A99F-4E7EDDCA2B3C}" type="presParOf" srcId="{A3F46684-7C0C-324D-AB2B-65527BEDB72F}" destId="{DCF9C490-5897-B649-BE41-735DD07B6DAE}" srcOrd="1" destOrd="0" presId="urn:microsoft.com/office/officeart/2005/8/layout/process4"/>
    <dgm:cxn modelId="{A12B4452-DB40-794E-8245-7ECEABDEDDC1}" type="presParOf" srcId="{A3F46684-7C0C-324D-AB2B-65527BEDB72F}" destId="{56F693D8-9EAD-2046-A320-B4B629ABAAC6}" srcOrd="2" destOrd="0" presId="urn:microsoft.com/office/officeart/2005/8/layout/process4"/>
    <dgm:cxn modelId="{83254C94-6F2B-F24B-8591-B21A836E8AE8}" type="presParOf" srcId="{56F693D8-9EAD-2046-A320-B4B629ABAAC6}" destId="{6CDCBBF6-1285-8149-AF74-6251C1D0E38D}" srcOrd="0" destOrd="0" presId="urn:microsoft.com/office/officeart/2005/8/layout/process4"/>
    <dgm:cxn modelId="{DC76BAFF-53AC-0A4C-BA2C-6B5CA6F3CFE4}" type="presParOf" srcId="{56F693D8-9EAD-2046-A320-B4B629ABAAC6}" destId="{F08B4B52-BFF1-8347-B4D7-70F46FEA26F1}" srcOrd="1" destOrd="0" presId="urn:microsoft.com/office/officeart/2005/8/layout/process4"/>
    <dgm:cxn modelId="{FD8A8201-9CE4-104C-8B30-BF9F4B710EE0}" type="presParOf" srcId="{56F693D8-9EAD-2046-A320-B4B629ABAAC6}" destId="{ADC71A68-67B7-EB42-BBE7-B39133CB877F}" srcOrd="2" destOrd="0" presId="urn:microsoft.com/office/officeart/2005/8/layout/process4"/>
    <dgm:cxn modelId="{0FAB1D94-C2CB-A74D-B144-D8EBA9A35EDF}" type="presParOf" srcId="{ADC71A68-67B7-EB42-BBE7-B39133CB877F}" destId="{0AD59687-7BF6-3145-AF36-C577035B9A34}" srcOrd="0" destOrd="0" presId="urn:microsoft.com/office/officeart/2005/8/layout/process4"/>
    <dgm:cxn modelId="{D4CC5783-1F8C-1546-B7E0-90790B41FB85}" type="presParOf" srcId="{ADC71A68-67B7-EB42-BBE7-B39133CB877F}" destId="{4D0E2C96-472F-4C41-8E04-ECDA866C5D61}" srcOrd="1" destOrd="0" presId="urn:microsoft.com/office/officeart/2005/8/layout/process4"/>
    <dgm:cxn modelId="{B5E41FE6-2B88-1243-895C-5797D3B56F0E}" type="presParOf" srcId="{ADC71A68-67B7-EB42-BBE7-B39133CB877F}" destId="{FFB385F3-DF15-A642-B8CC-3B6B636C81BA}" srcOrd="2" destOrd="0" presId="urn:microsoft.com/office/officeart/2005/8/layout/process4"/>
    <dgm:cxn modelId="{458C5240-BB6C-A04F-88EB-E0EB11853859}" type="presParOf" srcId="{ADC71A68-67B7-EB42-BBE7-B39133CB877F}" destId="{1A404132-D372-F945-A049-74C956E502D5}" srcOrd="3"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76EDE95-B75F-4F42-B0BE-643BF3B21C11}" type="doc">
      <dgm:prSet loTypeId="urn:microsoft.com/office/officeart/2005/8/layout/vList5" loCatId="list" qsTypeId="urn:microsoft.com/office/officeart/2005/8/quickstyle/simple4" qsCatId="simple" csTypeId="urn:microsoft.com/office/officeart/2005/8/colors/colorful5" csCatId="colorful" phldr="1"/>
      <dgm:spPr/>
      <dgm:t>
        <a:bodyPr/>
        <a:lstStyle/>
        <a:p>
          <a:endParaRPr lang="en-US"/>
        </a:p>
      </dgm:t>
    </dgm:pt>
    <dgm:pt modelId="{CC9CE4C7-EB54-4C50-8963-BC09F7A093C3}">
      <dgm:prSet/>
      <dgm:spPr/>
      <dgm:t>
        <a:bodyPr/>
        <a:lstStyle/>
        <a:p>
          <a:r>
            <a:rPr lang="en-US" b="0" i="0"/>
            <a:t>Loss Functions:</a:t>
          </a:r>
          <a:endParaRPr lang="en-US"/>
        </a:p>
      </dgm:t>
    </dgm:pt>
    <dgm:pt modelId="{EE414B12-017A-4C44-9E2D-A1D52D5A751D}" type="parTrans" cxnId="{13C51825-D16A-409A-8918-40B8E63F51CF}">
      <dgm:prSet/>
      <dgm:spPr/>
      <dgm:t>
        <a:bodyPr/>
        <a:lstStyle/>
        <a:p>
          <a:endParaRPr lang="en-US"/>
        </a:p>
      </dgm:t>
    </dgm:pt>
    <dgm:pt modelId="{61F1BE15-B3BD-403C-9D12-521023B1606E}" type="sibTrans" cxnId="{13C51825-D16A-409A-8918-40B8E63F51CF}">
      <dgm:prSet/>
      <dgm:spPr/>
      <dgm:t>
        <a:bodyPr/>
        <a:lstStyle/>
        <a:p>
          <a:endParaRPr lang="en-US"/>
        </a:p>
      </dgm:t>
    </dgm:pt>
    <dgm:pt modelId="{56939C36-A0D2-40E7-9D63-EAADF03E497E}">
      <dgm:prSet/>
      <dgm:spPr/>
      <dgm:t>
        <a:bodyPr/>
        <a:lstStyle/>
        <a:p>
          <a:r>
            <a:rPr lang="en-US" b="0" i="0"/>
            <a:t>Combo_1_Wasserstein:</a:t>
          </a:r>
          <a:endParaRPr lang="en-US"/>
        </a:p>
      </dgm:t>
    </dgm:pt>
    <dgm:pt modelId="{09BEDD97-2505-41B6-9034-C78866D2ED7D}" type="parTrans" cxnId="{037B798B-0288-4F5B-A689-E1B6AA9A8628}">
      <dgm:prSet/>
      <dgm:spPr/>
      <dgm:t>
        <a:bodyPr/>
        <a:lstStyle/>
        <a:p>
          <a:endParaRPr lang="en-US"/>
        </a:p>
      </dgm:t>
    </dgm:pt>
    <dgm:pt modelId="{A87A0C37-0313-4F17-91CF-4807AC983230}" type="sibTrans" cxnId="{037B798B-0288-4F5B-A689-E1B6AA9A8628}">
      <dgm:prSet/>
      <dgm:spPr/>
      <dgm:t>
        <a:bodyPr/>
        <a:lstStyle/>
        <a:p>
          <a:endParaRPr lang="en-US"/>
        </a:p>
      </dgm:t>
    </dgm:pt>
    <dgm:pt modelId="{9243BAC3-D5B5-4615-A82F-BF27606669F0}">
      <dgm:prSet/>
      <dgm:spPr/>
      <dgm:t>
        <a:bodyPr/>
        <a:lstStyle/>
        <a:p>
          <a:r>
            <a:rPr lang="en-US" b="0" i="0" dirty="0"/>
            <a:t>Combines a specific topological feature capture method ("1") with the Wasserstein distance to align learned representations closely with original data's topology. </a:t>
          </a:r>
          <a:endParaRPr lang="en-US" dirty="0"/>
        </a:p>
      </dgm:t>
    </dgm:pt>
    <dgm:pt modelId="{08E5C17D-5924-4B54-AE5F-F0F5C374DE3D}" type="parTrans" cxnId="{61A4B06D-2E21-4C39-A010-17D5488B0F60}">
      <dgm:prSet/>
      <dgm:spPr/>
      <dgm:t>
        <a:bodyPr/>
        <a:lstStyle/>
        <a:p>
          <a:endParaRPr lang="en-US"/>
        </a:p>
      </dgm:t>
    </dgm:pt>
    <dgm:pt modelId="{9DEBCDE8-7862-4F89-8403-34A1219AA955}" type="sibTrans" cxnId="{61A4B06D-2E21-4C39-A010-17D5488B0F60}">
      <dgm:prSet/>
      <dgm:spPr/>
      <dgm:t>
        <a:bodyPr/>
        <a:lstStyle/>
        <a:p>
          <a:endParaRPr lang="en-US"/>
        </a:p>
      </dgm:t>
    </dgm:pt>
    <dgm:pt modelId="{E6A47DC4-ACC3-4348-810B-050EFD962742}">
      <dgm:prSet/>
      <dgm:spPr/>
      <dgm:t>
        <a:bodyPr/>
        <a:lstStyle/>
        <a:p>
          <a:r>
            <a:rPr lang="en-US" b="0" i="0"/>
            <a:t>Combo_2_Wasserstein:</a:t>
          </a:r>
          <a:endParaRPr lang="en-US"/>
        </a:p>
      </dgm:t>
    </dgm:pt>
    <dgm:pt modelId="{F006A14D-F195-4180-A177-159C8D6EEA6A}" type="parTrans" cxnId="{F6A75CF9-8F1A-4CF2-9016-F61CCF439822}">
      <dgm:prSet/>
      <dgm:spPr/>
      <dgm:t>
        <a:bodyPr/>
        <a:lstStyle/>
        <a:p>
          <a:endParaRPr lang="en-US"/>
        </a:p>
      </dgm:t>
    </dgm:pt>
    <dgm:pt modelId="{6F320787-FCF4-4DBA-B09A-63F8C3E61A21}" type="sibTrans" cxnId="{F6A75CF9-8F1A-4CF2-9016-F61CCF439822}">
      <dgm:prSet/>
      <dgm:spPr/>
      <dgm:t>
        <a:bodyPr/>
        <a:lstStyle/>
        <a:p>
          <a:endParaRPr lang="en-US"/>
        </a:p>
      </dgm:t>
    </dgm:pt>
    <dgm:pt modelId="{772A1D60-CB3B-4915-80C7-4225707977BB}">
      <dgm:prSet/>
      <dgm:spPr/>
      <dgm:t>
        <a:bodyPr/>
        <a:lstStyle/>
        <a:p>
          <a:r>
            <a:rPr lang="en-US" b="0" i="0" dirty="0"/>
            <a:t>Similar to Combo_1_Wasserstein but uses a different set of topological features ("2") for a more diverse representation, also minimized with the Wasserstein distance.</a:t>
          </a:r>
          <a:endParaRPr lang="en-US" dirty="0"/>
        </a:p>
      </dgm:t>
    </dgm:pt>
    <dgm:pt modelId="{990CCBD4-1E25-471C-AB02-CD5CED9A5B6C}" type="parTrans" cxnId="{B5AEFCC5-BDA6-4D49-8403-363EE5FF5A4A}">
      <dgm:prSet/>
      <dgm:spPr/>
      <dgm:t>
        <a:bodyPr/>
        <a:lstStyle/>
        <a:p>
          <a:endParaRPr lang="en-US"/>
        </a:p>
      </dgm:t>
    </dgm:pt>
    <dgm:pt modelId="{7553FA6C-5537-40AC-940A-E03528FCD82C}" type="sibTrans" cxnId="{B5AEFCC5-BDA6-4D49-8403-363EE5FF5A4A}">
      <dgm:prSet/>
      <dgm:spPr/>
      <dgm:t>
        <a:bodyPr/>
        <a:lstStyle/>
        <a:p>
          <a:endParaRPr lang="en-US"/>
        </a:p>
      </dgm:t>
    </dgm:pt>
    <dgm:pt modelId="{2D4922D9-4A64-437C-9F51-FE3177BA6D2B}">
      <dgm:prSet/>
      <dgm:spPr/>
      <dgm:t>
        <a:bodyPr/>
        <a:lstStyle/>
        <a:p>
          <a:r>
            <a:rPr lang="en-US" b="0" i="0"/>
            <a:t>Combo_1_2:</a:t>
          </a:r>
          <a:endParaRPr lang="en-US"/>
        </a:p>
      </dgm:t>
    </dgm:pt>
    <dgm:pt modelId="{929867D1-DD79-46A1-A91C-F46A319D130D}" type="parTrans" cxnId="{08626F98-D419-485E-9189-7F21F0AB7546}">
      <dgm:prSet/>
      <dgm:spPr/>
      <dgm:t>
        <a:bodyPr/>
        <a:lstStyle/>
        <a:p>
          <a:endParaRPr lang="en-US"/>
        </a:p>
      </dgm:t>
    </dgm:pt>
    <dgm:pt modelId="{BE06AE04-3CB3-4E4A-86A7-463D7CEB8B1A}" type="sibTrans" cxnId="{08626F98-D419-485E-9189-7F21F0AB7546}">
      <dgm:prSet/>
      <dgm:spPr/>
      <dgm:t>
        <a:bodyPr/>
        <a:lstStyle/>
        <a:p>
          <a:endParaRPr lang="en-US"/>
        </a:p>
      </dgm:t>
    </dgm:pt>
    <dgm:pt modelId="{2258FDAE-E2D5-4FDB-9A5E-1BD5D6C4713B}">
      <dgm:prSet/>
      <dgm:spPr/>
      <dgm:t>
        <a:bodyPr/>
        <a:lstStyle/>
        <a:p>
          <a:r>
            <a:rPr lang="en-US" b="0" i="0" dirty="0"/>
            <a:t>Merges two topological feature capture methods ("1" and "2") for a broad and rich topological representation, focusing on diversity without directly using the Wasserstein distance.</a:t>
          </a:r>
          <a:endParaRPr lang="en-US" dirty="0"/>
        </a:p>
      </dgm:t>
    </dgm:pt>
    <dgm:pt modelId="{F3A7D032-4404-4330-80D3-87E91C49B120}" type="parTrans" cxnId="{C8967DB3-5511-493D-B87E-2F2EB5D61B20}">
      <dgm:prSet/>
      <dgm:spPr/>
      <dgm:t>
        <a:bodyPr/>
        <a:lstStyle/>
        <a:p>
          <a:endParaRPr lang="en-US"/>
        </a:p>
      </dgm:t>
    </dgm:pt>
    <dgm:pt modelId="{9EE4CFED-652E-4A16-A057-37E30762BBA6}" type="sibTrans" cxnId="{C8967DB3-5511-493D-B87E-2F2EB5D61B20}">
      <dgm:prSet/>
      <dgm:spPr/>
      <dgm:t>
        <a:bodyPr/>
        <a:lstStyle/>
        <a:p>
          <a:endParaRPr lang="en-US"/>
        </a:p>
      </dgm:t>
    </dgm:pt>
    <dgm:pt modelId="{C6944AF7-CC2E-46A7-97A6-E2C7E5141C3D}">
      <dgm:prSet/>
      <dgm:spPr/>
      <dgm:t>
        <a:bodyPr/>
        <a:lstStyle/>
        <a:p>
          <a:r>
            <a:rPr lang="en-US" b="0" i="0"/>
            <a:t>Combo_1_2_Wasserstein:</a:t>
          </a:r>
          <a:endParaRPr lang="en-US"/>
        </a:p>
      </dgm:t>
    </dgm:pt>
    <dgm:pt modelId="{B0035EC9-77D8-4118-A606-29CEA4E0CBBA}" type="parTrans" cxnId="{FEEBC656-556A-44F8-85F2-2093F8BB2E77}">
      <dgm:prSet/>
      <dgm:spPr/>
      <dgm:t>
        <a:bodyPr/>
        <a:lstStyle/>
        <a:p>
          <a:endParaRPr lang="en-US"/>
        </a:p>
      </dgm:t>
    </dgm:pt>
    <dgm:pt modelId="{A1CFF839-B298-4369-AF7B-16A4B13F5C59}" type="sibTrans" cxnId="{FEEBC656-556A-44F8-85F2-2093F8BB2E77}">
      <dgm:prSet/>
      <dgm:spPr/>
      <dgm:t>
        <a:bodyPr/>
        <a:lstStyle/>
        <a:p>
          <a:endParaRPr lang="en-US"/>
        </a:p>
      </dgm:t>
    </dgm:pt>
    <dgm:pt modelId="{CA2EEF4C-3515-425C-AFF0-D513EA5F3F4F}">
      <dgm:prSet/>
      <dgm:spPr/>
      <dgm:t>
        <a:bodyPr/>
        <a:lstStyle/>
        <a:p>
          <a:r>
            <a:rPr lang="en-US" b="0" i="0" dirty="0"/>
            <a:t>A comprehensive approach that combines both "1" and "2" with the Wasserstein distance, aiming for a topologically accurate and diverse representation that closely matches the original data.</a:t>
          </a:r>
          <a:endParaRPr lang="en-US" dirty="0"/>
        </a:p>
      </dgm:t>
    </dgm:pt>
    <dgm:pt modelId="{6B3F686E-1CE4-4A73-8A06-7C46613CB26D}" type="parTrans" cxnId="{C622F84A-3078-41E4-9BD2-7928E1D5C0C8}">
      <dgm:prSet/>
      <dgm:spPr/>
      <dgm:t>
        <a:bodyPr/>
        <a:lstStyle/>
        <a:p>
          <a:endParaRPr lang="en-US"/>
        </a:p>
      </dgm:t>
    </dgm:pt>
    <dgm:pt modelId="{0AF60200-EA02-4115-BF05-622817CEFC63}" type="sibTrans" cxnId="{C622F84A-3078-41E4-9BD2-7928E1D5C0C8}">
      <dgm:prSet/>
      <dgm:spPr/>
      <dgm:t>
        <a:bodyPr/>
        <a:lstStyle/>
        <a:p>
          <a:endParaRPr lang="en-US"/>
        </a:p>
      </dgm:t>
    </dgm:pt>
    <dgm:pt modelId="{72037044-5B60-436F-96EB-6EDCB8AD1B15}">
      <dgm:prSet/>
      <dgm:spPr/>
      <dgm:t>
        <a:bodyPr/>
        <a:lstStyle/>
        <a:p>
          <a:r>
            <a:rPr lang="en-US" b="0" i="0"/>
            <a:t>Wasserstein:</a:t>
          </a:r>
          <a:endParaRPr lang="en-US"/>
        </a:p>
      </dgm:t>
    </dgm:pt>
    <dgm:pt modelId="{6D21553F-CB42-4080-9336-5B014D1D45EA}" type="parTrans" cxnId="{1EB91F1A-6E6E-4D6A-9C32-E4DF382D50F4}">
      <dgm:prSet/>
      <dgm:spPr/>
      <dgm:t>
        <a:bodyPr/>
        <a:lstStyle/>
        <a:p>
          <a:endParaRPr lang="en-US"/>
        </a:p>
      </dgm:t>
    </dgm:pt>
    <dgm:pt modelId="{5AAFBADB-B26A-452A-81A2-9954E90CC319}" type="sibTrans" cxnId="{1EB91F1A-6E6E-4D6A-9C32-E4DF382D50F4}">
      <dgm:prSet/>
      <dgm:spPr/>
      <dgm:t>
        <a:bodyPr/>
        <a:lstStyle/>
        <a:p>
          <a:endParaRPr lang="en-US"/>
        </a:p>
      </dgm:t>
    </dgm:pt>
    <dgm:pt modelId="{31CDC464-EFC5-46B2-BF20-253B61B15476}">
      <dgm:prSet/>
      <dgm:spPr/>
      <dgm:t>
        <a:bodyPr/>
        <a:lstStyle/>
        <a:p>
          <a:r>
            <a:rPr lang="en-US" b="0" i="0"/>
            <a:t>Focuses solely on minimizing the Wasserstein distance between persistence diagrams of the original and learned data, emphasizing topological similarity and feature persistence.</a:t>
          </a:r>
          <a:endParaRPr lang="en-US"/>
        </a:p>
      </dgm:t>
    </dgm:pt>
    <dgm:pt modelId="{279C6E2E-8DFF-4549-A72D-084EC8A234CD}" type="parTrans" cxnId="{8365F537-CFB2-48BC-8A55-0FD2D83A55C8}">
      <dgm:prSet/>
      <dgm:spPr/>
      <dgm:t>
        <a:bodyPr/>
        <a:lstStyle/>
        <a:p>
          <a:endParaRPr lang="en-US"/>
        </a:p>
      </dgm:t>
    </dgm:pt>
    <dgm:pt modelId="{16A6E030-08B5-4904-B24B-28585D243BFF}" type="sibTrans" cxnId="{8365F537-CFB2-48BC-8A55-0FD2D83A55C8}">
      <dgm:prSet/>
      <dgm:spPr/>
      <dgm:t>
        <a:bodyPr/>
        <a:lstStyle/>
        <a:p>
          <a:endParaRPr lang="en-US"/>
        </a:p>
      </dgm:t>
    </dgm:pt>
    <dgm:pt modelId="{402F002D-3DAC-574D-93E7-B0DCED1F8A64}" type="pres">
      <dgm:prSet presAssocID="{476EDE95-B75F-4F42-B0BE-643BF3B21C11}" presName="Name0" presStyleCnt="0">
        <dgm:presLayoutVars>
          <dgm:dir/>
          <dgm:animLvl val="lvl"/>
          <dgm:resizeHandles val="exact"/>
        </dgm:presLayoutVars>
      </dgm:prSet>
      <dgm:spPr/>
    </dgm:pt>
    <dgm:pt modelId="{9E382636-85F7-0A4E-B8A7-9097358AF92A}" type="pres">
      <dgm:prSet presAssocID="{CC9CE4C7-EB54-4C50-8963-BC09F7A093C3}" presName="linNode" presStyleCnt="0"/>
      <dgm:spPr/>
    </dgm:pt>
    <dgm:pt modelId="{BB850F6C-F887-124E-B23A-94D0472FF64B}" type="pres">
      <dgm:prSet presAssocID="{CC9CE4C7-EB54-4C50-8963-BC09F7A093C3}" presName="parentText" presStyleLbl="node1" presStyleIdx="0" presStyleCnt="6">
        <dgm:presLayoutVars>
          <dgm:chMax val="1"/>
          <dgm:bulletEnabled val="1"/>
        </dgm:presLayoutVars>
      </dgm:prSet>
      <dgm:spPr/>
    </dgm:pt>
    <dgm:pt modelId="{4AA0843E-90F4-4745-84D1-1C2787E58A4B}" type="pres">
      <dgm:prSet presAssocID="{61F1BE15-B3BD-403C-9D12-521023B1606E}" presName="sp" presStyleCnt="0"/>
      <dgm:spPr/>
    </dgm:pt>
    <dgm:pt modelId="{1B94648B-2315-644D-8FF5-AB2BC7E6D5D3}" type="pres">
      <dgm:prSet presAssocID="{56939C36-A0D2-40E7-9D63-EAADF03E497E}" presName="linNode" presStyleCnt="0"/>
      <dgm:spPr/>
    </dgm:pt>
    <dgm:pt modelId="{B1BE502A-DFA4-5248-BA14-3BA44E7DF43A}" type="pres">
      <dgm:prSet presAssocID="{56939C36-A0D2-40E7-9D63-EAADF03E497E}" presName="parentText" presStyleLbl="node1" presStyleIdx="1" presStyleCnt="6">
        <dgm:presLayoutVars>
          <dgm:chMax val="1"/>
          <dgm:bulletEnabled val="1"/>
        </dgm:presLayoutVars>
      </dgm:prSet>
      <dgm:spPr/>
    </dgm:pt>
    <dgm:pt modelId="{DF867DB9-92DB-7840-A7D8-CCB393033693}" type="pres">
      <dgm:prSet presAssocID="{56939C36-A0D2-40E7-9D63-EAADF03E497E}" presName="descendantText" presStyleLbl="alignAccFollowNode1" presStyleIdx="0" presStyleCnt="5">
        <dgm:presLayoutVars>
          <dgm:bulletEnabled val="1"/>
        </dgm:presLayoutVars>
      </dgm:prSet>
      <dgm:spPr/>
    </dgm:pt>
    <dgm:pt modelId="{3A61E261-6B4C-8944-9827-52DE65E7E8B7}" type="pres">
      <dgm:prSet presAssocID="{A87A0C37-0313-4F17-91CF-4807AC983230}" presName="sp" presStyleCnt="0"/>
      <dgm:spPr/>
    </dgm:pt>
    <dgm:pt modelId="{F61A88B7-9FD9-E943-BB6C-FE433E0F9377}" type="pres">
      <dgm:prSet presAssocID="{E6A47DC4-ACC3-4348-810B-050EFD962742}" presName="linNode" presStyleCnt="0"/>
      <dgm:spPr/>
    </dgm:pt>
    <dgm:pt modelId="{833CA850-E7C0-1442-B8E0-1962C70CE9AF}" type="pres">
      <dgm:prSet presAssocID="{E6A47DC4-ACC3-4348-810B-050EFD962742}" presName="parentText" presStyleLbl="node1" presStyleIdx="2" presStyleCnt="6">
        <dgm:presLayoutVars>
          <dgm:chMax val="1"/>
          <dgm:bulletEnabled val="1"/>
        </dgm:presLayoutVars>
      </dgm:prSet>
      <dgm:spPr/>
    </dgm:pt>
    <dgm:pt modelId="{4E218EF4-FFB2-CD48-B857-CB2733AFF8EA}" type="pres">
      <dgm:prSet presAssocID="{E6A47DC4-ACC3-4348-810B-050EFD962742}" presName="descendantText" presStyleLbl="alignAccFollowNode1" presStyleIdx="1" presStyleCnt="5">
        <dgm:presLayoutVars>
          <dgm:bulletEnabled val="1"/>
        </dgm:presLayoutVars>
      </dgm:prSet>
      <dgm:spPr/>
    </dgm:pt>
    <dgm:pt modelId="{A65D4479-5998-5F44-949B-FB4153B96FA4}" type="pres">
      <dgm:prSet presAssocID="{6F320787-FCF4-4DBA-B09A-63F8C3E61A21}" presName="sp" presStyleCnt="0"/>
      <dgm:spPr/>
    </dgm:pt>
    <dgm:pt modelId="{0B68C471-86A3-4A46-A9D4-6E340F4E1956}" type="pres">
      <dgm:prSet presAssocID="{2D4922D9-4A64-437C-9F51-FE3177BA6D2B}" presName="linNode" presStyleCnt="0"/>
      <dgm:spPr/>
    </dgm:pt>
    <dgm:pt modelId="{11EA390D-6EAE-C949-8D57-DAA7D1B150E7}" type="pres">
      <dgm:prSet presAssocID="{2D4922D9-4A64-437C-9F51-FE3177BA6D2B}" presName="parentText" presStyleLbl="node1" presStyleIdx="3" presStyleCnt="6">
        <dgm:presLayoutVars>
          <dgm:chMax val="1"/>
          <dgm:bulletEnabled val="1"/>
        </dgm:presLayoutVars>
      </dgm:prSet>
      <dgm:spPr/>
    </dgm:pt>
    <dgm:pt modelId="{1BED468E-AF89-C54D-8539-E02F74E412FE}" type="pres">
      <dgm:prSet presAssocID="{2D4922D9-4A64-437C-9F51-FE3177BA6D2B}" presName="descendantText" presStyleLbl="alignAccFollowNode1" presStyleIdx="2" presStyleCnt="5">
        <dgm:presLayoutVars>
          <dgm:bulletEnabled val="1"/>
        </dgm:presLayoutVars>
      </dgm:prSet>
      <dgm:spPr/>
    </dgm:pt>
    <dgm:pt modelId="{71876CAA-32C3-C94C-98BB-875A75384ACB}" type="pres">
      <dgm:prSet presAssocID="{BE06AE04-3CB3-4E4A-86A7-463D7CEB8B1A}" presName="sp" presStyleCnt="0"/>
      <dgm:spPr/>
    </dgm:pt>
    <dgm:pt modelId="{03E814FE-7A9D-2E4B-83BA-289FD3E75EE9}" type="pres">
      <dgm:prSet presAssocID="{C6944AF7-CC2E-46A7-97A6-E2C7E5141C3D}" presName="linNode" presStyleCnt="0"/>
      <dgm:spPr/>
    </dgm:pt>
    <dgm:pt modelId="{291B9409-A074-7A4F-8AD8-15EE7D16DAA0}" type="pres">
      <dgm:prSet presAssocID="{C6944AF7-CC2E-46A7-97A6-E2C7E5141C3D}" presName="parentText" presStyleLbl="node1" presStyleIdx="4" presStyleCnt="6">
        <dgm:presLayoutVars>
          <dgm:chMax val="1"/>
          <dgm:bulletEnabled val="1"/>
        </dgm:presLayoutVars>
      </dgm:prSet>
      <dgm:spPr/>
    </dgm:pt>
    <dgm:pt modelId="{E3E6D4D4-FC91-404E-A39A-26D9057F1528}" type="pres">
      <dgm:prSet presAssocID="{C6944AF7-CC2E-46A7-97A6-E2C7E5141C3D}" presName="descendantText" presStyleLbl="alignAccFollowNode1" presStyleIdx="3" presStyleCnt="5">
        <dgm:presLayoutVars>
          <dgm:bulletEnabled val="1"/>
        </dgm:presLayoutVars>
      </dgm:prSet>
      <dgm:spPr/>
    </dgm:pt>
    <dgm:pt modelId="{CBEA3B7D-E1C2-BF41-83F8-92C9E086EC7E}" type="pres">
      <dgm:prSet presAssocID="{A1CFF839-B298-4369-AF7B-16A4B13F5C59}" presName="sp" presStyleCnt="0"/>
      <dgm:spPr/>
    </dgm:pt>
    <dgm:pt modelId="{E0CD1E33-B369-4146-8DB5-F526D79F4DD6}" type="pres">
      <dgm:prSet presAssocID="{72037044-5B60-436F-96EB-6EDCB8AD1B15}" presName="linNode" presStyleCnt="0"/>
      <dgm:spPr/>
    </dgm:pt>
    <dgm:pt modelId="{1A993F62-D941-7146-82C2-3F29A2E5DCDA}" type="pres">
      <dgm:prSet presAssocID="{72037044-5B60-436F-96EB-6EDCB8AD1B15}" presName="parentText" presStyleLbl="node1" presStyleIdx="5" presStyleCnt="6">
        <dgm:presLayoutVars>
          <dgm:chMax val="1"/>
          <dgm:bulletEnabled val="1"/>
        </dgm:presLayoutVars>
      </dgm:prSet>
      <dgm:spPr/>
    </dgm:pt>
    <dgm:pt modelId="{7EE4A929-37BE-2F46-9403-3C7CD6693808}" type="pres">
      <dgm:prSet presAssocID="{72037044-5B60-436F-96EB-6EDCB8AD1B15}" presName="descendantText" presStyleLbl="alignAccFollowNode1" presStyleIdx="4" presStyleCnt="5">
        <dgm:presLayoutVars>
          <dgm:bulletEnabled val="1"/>
        </dgm:presLayoutVars>
      </dgm:prSet>
      <dgm:spPr/>
    </dgm:pt>
  </dgm:ptLst>
  <dgm:cxnLst>
    <dgm:cxn modelId="{3A9D6B05-BB70-D348-9F4C-C3FA5F20A25C}" type="presOf" srcId="{C6944AF7-CC2E-46A7-97A6-E2C7E5141C3D}" destId="{291B9409-A074-7A4F-8AD8-15EE7D16DAA0}" srcOrd="0" destOrd="0" presId="urn:microsoft.com/office/officeart/2005/8/layout/vList5"/>
    <dgm:cxn modelId="{1EB91F1A-6E6E-4D6A-9C32-E4DF382D50F4}" srcId="{476EDE95-B75F-4F42-B0BE-643BF3B21C11}" destId="{72037044-5B60-436F-96EB-6EDCB8AD1B15}" srcOrd="5" destOrd="0" parTransId="{6D21553F-CB42-4080-9336-5B014D1D45EA}" sibTransId="{5AAFBADB-B26A-452A-81A2-9954E90CC319}"/>
    <dgm:cxn modelId="{0787BD1E-541B-0A48-905B-DA3AF3398073}" type="presOf" srcId="{2258FDAE-E2D5-4FDB-9A5E-1BD5D6C4713B}" destId="{1BED468E-AF89-C54D-8539-E02F74E412FE}" srcOrd="0" destOrd="0" presId="urn:microsoft.com/office/officeart/2005/8/layout/vList5"/>
    <dgm:cxn modelId="{13C51825-D16A-409A-8918-40B8E63F51CF}" srcId="{476EDE95-B75F-4F42-B0BE-643BF3B21C11}" destId="{CC9CE4C7-EB54-4C50-8963-BC09F7A093C3}" srcOrd="0" destOrd="0" parTransId="{EE414B12-017A-4C44-9E2D-A1D52D5A751D}" sibTransId="{61F1BE15-B3BD-403C-9D12-521023B1606E}"/>
    <dgm:cxn modelId="{8365F537-CFB2-48BC-8A55-0FD2D83A55C8}" srcId="{72037044-5B60-436F-96EB-6EDCB8AD1B15}" destId="{31CDC464-EFC5-46B2-BF20-253B61B15476}" srcOrd="0" destOrd="0" parTransId="{279C6E2E-8DFF-4549-A72D-084EC8A234CD}" sibTransId="{16A6E030-08B5-4904-B24B-28585D243BFF}"/>
    <dgm:cxn modelId="{C622F84A-3078-41E4-9BD2-7928E1D5C0C8}" srcId="{C6944AF7-CC2E-46A7-97A6-E2C7E5141C3D}" destId="{CA2EEF4C-3515-425C-AFF0-D513EA5F3F4F}" srcOrd="0" destOrd="0" parTransId="{6B3F686E-1CE4-4A73-8A06-7C46613CB26D}" sibTransId="{0AF60200-EA02-4115-BF05-622817CEFC63}"/>
    <dgm:cxn modelId="{F1593755-3649-D445-9391-82EE0BA6762B}" type="presOf" srcId="{476EDE95-B75F-4F42-B0BE-643BF3B21C11}" destId="{402F002D-3DAC-574D-93E7-B0DCED1F8A64}" srcOrd="0" destOrd="0" presId="urn:microsoft.com/office/officeart/2005/8/layout/vList5"/>
    <dgm:cxn modelId="{FEEBC656-556A-44F8-85F2-2093F8BB2E77}" srcId="{476EDE95-B75F-4F42-B0BE-643BF3B21C11}" destId="{C6944AF7-CC2E-46A7-97A6-E2C7E5141C3D}" srcOrd="4" destOrd="0" parTransId="{B0035EC9-77D8-4118-A606-29CEA4E0CBBA}" sibTransId="{A1CFF839-B298-4369-AF7B-16A4B13F5C59}"/>
    <dgm:cxn modelId="{436FF756-D3F3-5446-8D02-0B0ED3D895A5}" type="presOf" srcId="{72037044-5B60-436F-96EB-6EDCB8AD1B15}" destId="{1A993F62-D941-7146-82C2-3F29A2E5DCDA}" srcOrd="0" destOrd="0" presId="urn:microsoft.com/office/officeart/2005/8/layout/vList5"/>
    <dgm:cxn modelId="{1FB5295B-D1E0-D740-A1A5-55FCB83BCFB0}" type="presOf" srcId="{CC9CE4C7-EB54-4C50-8963-BC09F7A093C3}" destId="{BB850F6C-F887-124E-B23A-94D0472FF64B}" srcOrd="0" destOrd="0" presId="urn:microsoft.com/office/officeart/2005/8/layout/vList5"/>
    <dgm:cxn modelId="{4378A264-DBA1-144F-BDDD-6222DF4EF0D4}" type="presOf" srcId="{CA2EEF4C-3515-425C-AFF0-D513EA5F3F4F}" destId="{E3E6D4D4-FC91-404E-A39A-26D9057F1528}" srcOrd="0" destOrd="0" presId="urn:microsoft.com/office/officeart/2005/8/layout/vList5"/>
    <dgm:cxn modelId="{B25A8966-B56F-234F-975B-8D64628FA208}" type="presOf" srcId="{772A1D60-CB3B-4915-80C7-4225707977BB}" destId="{4E218EF4-FFB2-CD48-B857-CB2733AFF8EA}" srcOrd="0" destOrd="0" presId="urn:microsoft.com/office/officeart/2005/8/layout/vList5"/>
    <dgm:cxn modelId="{61A4B06D-2E21-4C39-A010-17D5488B0F60}" srcId="{56939C36-A0D2-40E7-9D63-EAADF03E497E}" destId="{9243BAC3-D5B5-4615-A82F-BF27606669F0}" srcOrd="0" destOrd="0" parTransId="{08E5C17D-5924-4B54-AE5F-F0F5C374DE3D}" sibTransId="{9DEBCDE8-7862-4F89-8403-34A1219AA955}"/>
    <dgm:cxn modelId="{FCFD7371-B236-7143-BA13-C013B65E2F29}" type="presOf" srcId="{2D4922D9-4A64-437C-9F51-FE3177BA6D2B}" destId="{11EA390D-6EAE-C949-8D57-DAA7D1B150E7}" srcOrd="0" destOrd="0" presId="urn:microsoft.com/office/officeart/2005/8/layout/vList5"/>
    <dgm:cxn modelId="{0791857C-F0CA-0A48-BD99-F6A5F9E8634A}" type="presOf" srcId="{9243BAC3-D5B5-4615-A82F-BF27606669F0}" destId="{DF867DB9-92DB-7840-A7D8-CCB393033693}" srcOrd="0" destOrd="0" presId="urn:microsoft.com/office/officeart/2005/8/layout/vList5"/>
    <dgm:cxn modelId="{0A5B8780-8DC6-AB41-B250-2EBB516C9177}" type="presOf" srcId="{31CDC464-EFC5-46B2-BF20-253B61B15476}" destId="{7EE4A929-37BE-2F46-9403-3C7CD6693808}" srcOrd="0" destOrd="0" presId="urn:microsoft.com/office/officeart/2005/8/layout/vList5"/>
    <dgm:cxn modelId="{037B798B-0288-4F5B-A689-E1B6AA9A8628}" srcId="{476EDE95-B75F-4F42-B0BE-643BF3B21C11}" destId="{56939C36-A0D2-40E7-9D63-EAADF03E497E}" srcOrd="1" destOrd="0" parTransId="{09BEDD97-2505-41B6-9034-C78866D2ED7D}" sibTransId="{A87A0C37-0313-4F17-91CF-4807AC983230}"/>
    <dgm:cxn modelId="{23A6F58B-D047-F14B-ABEE-CF339349AF8D}" type="presOf" srcId="{E6A47DC4-ACC3-4348-810B-050EFD962742}" destId="{833CA850-E7C0-1442-B8E0-1962C70CE9AF}" srcOrd="0" destOrd="0" presId="urn:microsoft.com/office/officeart/2005/8/layout/vList5"/>
    <dgm:cxn modelId="{71C39795-4127-A345-9340-E47CC83772D6}" type="presOf" srcId="{56939C36-A0D2-40E7-9D63-EAADF03E497E}" destId="{B1BE502A-DFA4-5248-BA14-3BA44E7DF43A}" srcOrd="0" destOrd="0" presId="urn:microsoft.com/office/officeart/2005/8/layout/vList5"/>
    <dgm:cxn modelId="{08626F98-D419-485E-9189-7F21F0AB7546}" srcId="{476EDE95-B75F-4F42-B0BE-643BF3B21C11}" destId="{2D4922D9-4A64-437C-9F51-FE3177BA6D2B}" srcOrd="3" destOrd="0" parTransId="{929867D1-DD79-46A1-A91C-F46A319D130D}" sibTransId="{BE06AE04-3CB3-4E4A-86A7-463D7CEB8B1A}"/>
    <dgm:cxn modelId="{C8967DB3-5511-493D-B87E-2F2EB5D61B20}" srcId="{2D4922D9-4A64-437C-9F51-FE3177BA6D2B}" destId="{2258FDAE-E2D5-4FDB-9A5E-1BD5D6C4713B}" srcOrd="0" destOrd="0" parTransId="{F3A7D032-4404-4330-80D3-87E91C49B120}" sibTransId="{9EE4CFED-652E-4A16-A057-37E30762BBA6}"/>
    <dgm:cxn modelId="{B5AEFCC5-BDA6-4D49-8403-363EE5FF5A4A}" srcId="{E6A47DC4-ACC3-4348-810B-050EFD962742}" destId="{772A1D60-CB3B-4915-80C7-4225707977BB}" srcOrd="0" destOrd="0" parTransId="{990CCBD4-1E25-471C-AB02-CD5CED9A5B6C}" sibTransId="{7553FA6C-5537-40AC-940A-E03528FCD82C}"/>
    <dgm:cxn modelId="{F6A75CF9-8F1A-4CF2-9016-F61CCF439822}" srcId="{476EDE95-B75F-4F42-B0BE-643BF3B21C11}" destId="{E6A47DC4-ACC3-4348-810B-050EFD962742}" srcOrd="2" destOrd="0" parTransId="{F006A14D-F195-4180-A177-159C8D6EEA6A}" sibTransId="{6F320787-FCF4-4DBA-B09A-63F8C3E61A21}"/>
    <dgm:cxn modelId="{39ACCBE1-F033-4947-9376-0CE1F0065498}" type="presParOf" srcId="{402F002D-3DAC-574D-93E7-B0DCED1F8A64}" destId="{9E382636-85F7-0A4E-B8A7-9097358AF92A}" srcOrd="0" destOrd="0" presId="urn:microsoft.com/office/officeart/2005/8/layout/vList5"/>
    <dgm:cxn modelId="{15F5FD97-A67F-A54C-9309-5E75C5ED3227}" type="presParOf" srcId="{9E382636-85F7-0A4E-B8A7-9097358AF92A}" destId="{BB850F6C-F887-124E-B23A-94D0472FF64B}" srcOrd="0" destOrd="0" presId="urn:microsoft.com/office/officeart/2005/8/layout/vList5"/>
    <dgm:cxn modelId="{0F559AEB-965F-FE44-861F-2B39D9B3263E}" type="presParOf" srcId="{402F002D-3DAC-574D-93E7-B0DCED1F8A64}" destId="{4AA0843E-90F4-4745-84D1-1C2787E58A4B}" srcOrd="1" destOrd="0" presId="urn:microsoft.com/office/officeart/2005/8/layout/vList5"/>
    <dgm:cxn modelId="{6186374B-6B89-0746-A34B-D0677873A862}" type="presParOf" srcId="{402F002D-3DAC-574D-93E7-B0DCED1F8A64}" destId="{1B94648B-2315-644D-8FF5-AB2BC7E6D5D3}" srcOrd="2" destOrd="0" presId="urn:microsoft.com/office/officeart/2005/8/layout/vList5"/>
    <dgm:cxn modelId="{0AC23935-CC64-2047-8AD0-03A333595952}" type="presParOf" srcId="{1B94648B-2315-644D-8FF5-AB2BC7E6D5D3}" destId="{B1BE502A-DFA4-5248-BA14-3BA44E7DF43A}" srcOrd="0" destOrd="0" presId="urn:microsoft.com/office/officeart/2005/8/layout/vList5"/>
    <dgm:cxn modelId="{B6772C72-6C99-D84A-B538-B2DB4D132C1B}" type="presParOf" srcId="{1B94648B-2315-644D-8FF5-AB2BC7E6D5D3}" destId="{DF867DB9-92DB-7840-A7D8-CCB393033693}" srcOrd="1" destOrd="0" presId="urn:microsoft.com/office/officeart/2005/8/layout/vList5"/>
    <dgm:cxn modelId="{2BBF5D12-5210-CC4B-A45C-6338EB9909EC}" type="presParOf" srcId="{402F002D-3DAC-574D-93E7-B0DCED1F8A64}" destId="{3A61E261-6B4C-8944-9827-52DE65E7E8B7}" srcOrd="3" destOrd="0" presId="urn:microsoft.com/office/officeart/2005/8/layout/vList5"/>
    <dgm:cxn modelId="{12EE412C-1EFE-DE4F-A7E6-044BCE981F85}" type="presParOf" srcId="{402F002D-3DAC-574D-93E7-B0DCED1F8A64}" destId="{F61A88B7-9FD9-E943-BB6C-FE433E0F9377}" srcOrd="4" destOrd="0" presId="urn:microsoft.com/office/officeart/2005/8/layout/vList5"/>
    <dgm:cxn modelId="{88F82776-A8EA-4345-81C8-B088DCA65A12}" type="presParOf" srcId="{F61A88B7-9FD9-E943-BB6C-FE433E0F9377}" destId="{833CA850-E7C0-1442-B8E0-1962C70CE9AF}" srcOrd="0" destOrd="0" presId="urn:microsoft.com/office/officeart/2005/8/layout/vList5"/>
    <dgm:cxn modelId="{B9D0B6F7-3367-9040-91AB-6F829BB6FEBD}" type="presParOf" srcId="{F61A88B7-9FD9-E943-BB6C-FE433E0F9377}" destId="{4E218EF4-FFB2-CD48-B857-CB2733AFF8EA}" srcOrd="1" destOrd="0" presId="urn:microsoft.com/office/officeart/2005/8/layout/vList5"/>
    <dgm:cxn modelId="{EB0681C3-BA8E-2C40-A37F-A7558EAF1510}" type="presParOf" srcId="{402F002D-3DAC-574D-93E7-B0DCED1F8A64}" destId="{A65D4479-5998-5F44-949B-FB4153B96FA4}" srcOrd="5" destOrd="0" presId="urn:microsoft.com/office/officeart/2005/8/layout/vList5"/>
    <dgm:cxn modelId="{1876A1DE-CF60-0E4B-BECB-EE4889FD6D50}" type="presParOf" srcId="{402F002D-3DAC-574D-93E7-B0DCED1F8A64}" destId="{0B68C471-86A3-4A46-A9D4-6E340F4E1956}" srcOrd="6" destOrd="0" presId="urn:microsoft.com/office/officeart/2005/8/layout/vList5"/>
    <dgm:cxn modelId="{7D401ED2-ECC2-9C45-B24A-5BA8D69EE1C1}" type="presParOf" srcId="{0B68C471-86A3-4A46-A9D4-6E340F4E1956}" destId="{11EA390D-6EAE-C949-8D57-DAA7D1B150E7}" srcOrd="0" destOrd="0" presId="urn:microsoft.com/office/officeart/2005/8/layout/vList5"/>
    <dgm:cxn modelId="{1EC31980-A7F7-FC46-9CAC-22BF64084D6F}" type="presParOf" srcId="{0B68C471-86A3-4A46-A9D4-6E340F4E1956}" destId="{1BED468E-AF89-C54D-8539-E02F74E412FE}" srcOrd="1" destOrd="0" presId="urn:microsoft.com/office/officeart/2005/8/layout/vList5"/>
    <dgm:cxn modelId="{AB9B078D-D90D-5041-B55B-CB5DD36B6032}" type="presParOf" srcId="{402F002D-3DAC-574D-93E7-B0DCED1F8A64}" destId="{71876CAA-32C3-C94C-98BB-875A75384ACB}" srcOrd="7" destOrd="0" presId="urn:microsoft.com/office/officeart/2005/8/layout/vList5"/>
    <dgm:cxn modelId="{73ED9713-2199-894F-ABE8-E80C96C54635}" type="presParOf" srcId="{402F002D-3DAC-574D-93E7-B0DCED1F8A64}" destId="{03E814FE-7A9D-2E4B-83BA-289FD3E75EE9}" srcOrd="8" destOrd="0" presId="urn:microsoft.com/office/officeart/2005/8/layout/vList5"/>
    <dgm:cxn modelId="{B3492D40-F456-224E-9199-957BA7335F05}" type="presParOf" srcId="{03E814FE-7A9D-2E4B-83BA-289FD3E75EE9}" destId="{291B9409-A074-7A4F-8AD8-15EE7D16DAA0}" srcOrd="0" destOrd="0" presId="urn:microsoft.com/office/officeart/2005/8/layout/vList5"/>
    <dgm:cxn modelId="{CB444820-1FD9-E14F-A348-D2A2AAA1EC5E}" type="presParOf" srcId="{03E814FE-7A9D-2E4B-83BA-289FD3E75EE9}" destId="{E3E6D4D4-FC91-404E-A39A-26D9057F1528}" srcOrd="1" destOrd="0" presId="urn:microsoft.com/office/officeart/2005/8/layout/vList5"/>
    <dgm:cxn modelId="{E229A34D-A935-E444-A3DC-EE478CF465CA}" type="presParOf" srcId="{402F002D-3DAC-574D-93E7-B0DCED1F8A64}" destId="{CBEA3B7D-E1C2-BF41-83F8-92C9E086EC7E}" srcOrd="9" destOrd="0" presId="urn:microsoft.com/office/officeart/2005/8/layout/vList5"/>
    <dgm:cxn modelId="{9168CF5A-CBE5-4441-A6A4-699EE9980791}" type="presParOf" srcId="{402F002D-3DAC-574D-93E7-B0DCED1F8A64}" destId="{E0CD1E33-B369-4146-8DB5-F526D79F4DD6}" srcOrd="10" destOrd="0" presId="urn:microsoft.com/office/officeart/2005/8/layout/vList5"/>
    <dgm:cxn modelId="{851D2CC8-413E-BF43-BF28-3B1085885435}" type="presParOf" srcId="{E0CD1E33-B369-4146-8DB5-F526D79F4DD6}" destId="{1A993F62-D941-7146-82C2-3F29A2E5DCDA}" srcOrd="0" destOrd="0" presId="urn:microsoft.com/office/officeart/2005/8/layout/vList5"/>
    <dgm:cxn modelId="{05E0B39F-57B6-E741-85D2-B7CE74EA10BD}" type="presParOf" srcId="{E0CD1E33-B369-4146-8DB5-F526D79F4DD6}" destId="{7EE4A929-37BE-2F46-9403-3C7CD6693808}"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620872-CD3E-4271-A135-980D97F633E1}">
      <dsp:nvSpPr>
        <dsp:cNvPr id="0" name=""/>
        <dsp:cNvSpPr/>
      </dsp:nvSpPr>
      <dsp:spPr>
        <a:xfrm>
          <a:off x="0" y="531"/>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453D738-FC89-4DA9-AD41-B667BAD107ED}">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FBE5D22-7E12-4DAB-B27D-37EB46CF1C4B}">
      <dsp:nvSpPr>
        <dsp:cNvPr id="0" name=""/>
        <dsp:cNvSpPr/>
      </dsp:nvSpPr>
      <dsp:spPr>
        <a:xfrm>
          <a:off x="1435590" y="53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100000"/>
            </a:lnSpc>
            <a:spcBef>
              <a:spcPct val="0"/>
            </a:spcBef>
            <a:spcAft>
              <a:spcPct val="35000"/>
            </a:spcAft>
            <a:buNone/>
          </a:pPr>
          <a:r>
            <a:rPr lang="en-US" sz="2500" kern="1200" dirty="0"/>
            <a:t>How can we bring topological data analysis into deep neural networks and use it as a viable method for shape reconstruction. </a:t>
          </a:r>
        </a:p>
      </dsp:txBody>
      <dsp:txXfrm>
        <a:off x="1435590" y="531"/>
        <a:ext cx="9080009" cy="1242935"/>
      </dsp:txXfrm>
    </dsp:sp>
    <dsp:sp modelId="{A476F9CD-B99A-47B9-BEF1-42F3FB3A8382}">
      <dsp:nvSpPr>
        <dsp:cNvPr id="0" name=""/>
        <dsp:cNvSpPr/>
      </dsp:nvSpPr>
      <dsp:spPr>
        <a:xfrm>
          <a:off x="0" y="1554201"/>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50B29F-8AEA-43FF-92FE-B551E5F29769}">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8A3C07-01D4-4C95-9E79-41672252D81B}">
      <dsp:nvSpPr>
        <dsp:cNvPr id="0" name=""/>
        <dsp:cNvSpPr/>
      </dsp:nvSpPr>
      <dsp:spPr>
        <a:xfrm>
          <a:off x="1435590" y="155420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100000"/>
            </a:lnSpc>
            <a:spcBef>
              <a:spcPct val="0"/>
            </a:spcBef>
            <a:spcAft>
              <a:spcPct val="35000"/>
            </a:spcAft>
            <a:buNone/>
          </a:pPr>
          <a:r>
            <a:rPr lang="en-US" sz="2500" kern="1200" dirty="0"/>
            <a:t>We care because we want to extract zero dimensional features using persistent diagrams to get traits that are most prevalent </a:t>
          </a:r>
        </a:p>
      </dsp:txBody>
      <dsp:txXfrm>
        <a:off x="1435590" y="1554201"/>
        <a:ext cx="9080009" cy="1242935"/>
      </dsp:txXfrm>
    </dsp:sp>
    <dsp:sp modelId="{3150ED82-9936-4BFC-BE4C-F444AB725969}">
      <dsp:nvSpPr>
        <dsp:cNvPr id="0" name=""/>
        <dsp:cNvSpPr/>
      </dsp:nvSpPr>
      <dsp:spPr>
        <a:xfrm>
          <a:off x="0" y="3107870"/>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D99D39E-14AF-4D1E-BB4D-6F52FDEA8D13}">
      <dsp:nvSpPr>
        <dsp:cNvPr id="0" name=""/>
        <dsp:cNvSpPr/>
      </dsp:nvSpPr>
      <dsp:spPr>
        <a:xfrm>
          <a:off x="375988" y="3387531"/>
          <a:ext cx="683614" cy="683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033AD8-5975-44B8-BE5A-D789C6557D7D}">
      <dsp:nvSpPr>
        <dsp:cNvPr id="0" name=""/>
        <dsp:cNvSpPr/>
      </dsp:nvSpPr>
      <dsp:spPr>
        <a:xfrm>
          <a:off x="1435590" y="3107870"/>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100000"/>
            </a:lnSpc>
            <a:spcBef>
              <a:spcPct val="0"/>
            </a:spcBef>
            <a:spcAft>
              <a:spcPct val="35000"/>
            </a:spcAft>
            <a:buNone/>
          </a:pPr>
          <a:r>
            <a:rPr lang="en-US" sz="2500" kern="1200" dirty="0"/>
            <a:t>Our research question is: can this method help mitigate the problem of ghost geometries during shape reconstruction</a:t>
          </a:r>
        </a:p>
      </dsp:txBody>
      <dsp:txXfrm>
        <a:off x="1435590" y="3107870"/>
        <a:ext cx="9080009" cy="12429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3A8267-0B4E-DA49-B96D-8F1609B12351}">
      <dsp:nvSpPr>
        <dsp:cNvPr id="0" name=""/>
        <dsp:cNvSpPr/>
      </dsp:nvSpPr>
      <dsp:spPr>
        <a:xfrm>
          <a:off x="0" y="2626263"/>
          <a:ext cx="10515600" cy="172311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And enforce TDA in MLP. </a:t>
          </a:r>
          <a:br>
            <a:rPr lang="en-US" sz="2200" b="0" kern="1200" dirty="0"/>
          </a:br>
          <a:r>
            <a:rPr lang="en-US" sz="2200" kern="1200" dirty="0"/>
            <a:t> </a:t>
          </a:r>
        </a:p>
      </dsp:txBody>
      <dsp:txXfrm>
        <a:off x="0" y="2626263"/>
        <a:ext cx="10515600" cy="1723112"/>
      </dsp:txXfrm>
    </dsp:sp>
    <dsp:sp modelId="{F08B4B52-BFF1-8347-B4D7-70F46FEA26F1}">
      <dsp:nvSpPr>
        <dsp:cNvPr id="0" name=""/>
        <dsp:cNvSpPr/>
      </dsp:nvSpPr>
      <dsp:spPr>
        <a:xfrm rot="10800000">
          <a:off x="0" y="1962"/>
          <a:ext cx="10515600" cy="2650147"/>
        </a:xfrm>
        <a:prstGeom prst="upArrowCallou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Use TDA losses like: </a:t>
          </a:r>
          <a:br>
            <a:rPr lang="en-US" sz="2200" b="0" kern="1200" dirty="0"/>
          </a:br>
          <a:r>
            <a:rPr lang="en-US" sz="2200" b="0" kern="1200" dirty="0"/>
            <a:t>1, 2, </a:t>
          </a:r>
          <a:r>
            <a:rPr lang="en-US" sz="2200" b="0" i="0" kern="1200" dirty="0"/>
            <a:t>combo_1_wasserstein</a:t>
          </a:r>
          <a:endParaRPr lang="en-US" sz="2200" kern="1200" dirty="0"/>
        </a:p>
      </dsp:txBody>
      <dsp:txXfrm rot="-10800000">
        <a:off x="0" y="1962"/>
        <a:ext cx="10515600" cy="930201"/>
      </dsp:txXfrm>
    </dsp:sp>
    <dsp:sp modelId="{0AD59687-7BF6-3145-AF36-C577035B9A34}">
      <dsp:nvSpPr>
        <dsp:cNvPr id="0" name=""/>
        <dsp:cNvSpPr/>
      </dsp:nvSpPr>
      <dsp:spPr>
        <a:xfrm>
          <a:off x="0" y="932163"/>
          <a:ext cx="2628899" cy="792394"/>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a:lnSpc>
              <a:spcPct val="90000"/>
            </a:lnSpc>
            <a:spcBef>
              <a:spcPct val="0"/>
            </a:spcBef>
            <a:spcAft>
              <a:spcPct val="35000"/>
            </a:spcAft>
            <a:buNone/>
          </a:pPr>
          <a:r>
            <a:rPr lang="en-US" sz="1800" b="0" i="0" kern="1200"/>
            <a:t>combo_2_wasserstein</a:t>
          </a:r>
          <a:endParaRPr lang="en-US" sz="1800" kern="1200"/>
        </a:p>
      </dsp:txBody>
      <dsp:txXfrm>
        <a:off x="0" y="932163"/>
        <a:ext cx="2628899" cy="792394"/>
      </dsp:txXfrm>
    </dsp:sp>
    <dsp:sp modelId="{4D0E2C96-472F-4C41-8E04-ECDA866C5D61}">
      <dsp:nvSpPr>
        <dsp:cNvPr id="0" name=""/>
        <dsp:cNvSpPr/>
      </dsp:nvSpPr>
      <dsp:spPr>
        <a:xfrm>
          <a:off x="2628900" y="932163"/>
          <a:ext cx="2628899" cy="792394"/>
        </a:xfrm>
        <a:prstGeom prst="rect">
          <a:avLst/>
        </a:prstGeom>
        <a:solidFill>
          <a:schemeClr val="accent2">
            <a:tint val="40000"/>
            <a:alpha val="90000"/>
            <a:hueOff val="-283075"/>
            <a:satOff val="-25115"/>
            <a:lumOff val="-256"/>
            <a:alphaOff val="0"/>
          </a:schemeClr>
        </a:solidFill>
        <a:ln w="12700" cap="flat" cmpd="sng" algn="ctr">
          <a:solidFill>
            <a:schemeClr val="accent2">
              <a:tint val="40000"/>
              <a:alpha val="90000"/>
              <a:hueOff val="-283075"/>
              <a:satOff val="-25115"/>
              <a:lumOff val="-25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a:lnSpc>
              <a:spcPct val="90000"/>
            </a:lnSpc>
            <a:spcBef>
              <a:spcPct val="0"/>
            </a:spcBef>
            <a:spcAft>
              <a:spcPct val="35000"/>
            </a:spcAft>
            <a:buNone/>
          </a:pPr>
          <a:r>
            <a:rPr lang="en-US" sz="1800" b="0" i="0" kern="1200" dirty="0"/>
            <a:t>combo_1_2</a:t>
          </a:r>
          <a:endParaRPr lang="en-US" sz="1800" kern="1200" dirty="0"/>
        </a:p>
      </dsp:txBody>
      <dsp:txXfrm>
        <a:off x="2628900" y="932163"/>
        <a:ext cx="2628899" cy="792394"/>
      </dsp:txXfrm>
    </dsp:sp>
    <dsp:sp modelId="{FFB385F3-DF15-A642-B8CC-3B6B636C81BA}">
      <dsp:nvSpPr>
        <dsp:cNvPr id="0" name=""/>
        <dsp:cNvSpPr/>
      </dsp:nvSpPr>
      <dsp:spPr>
        <a:xfrm>
          <a:off x="5257800" y="932163"/>
          <a:ext cx="2628899" cy="792394"/>
        </a:xfrm>
        <a:prstGeom prst="rect">
          <a:avLst/>
        </a:prstGeom>
        <a:solidFill>
          <a:schemeClr val="accent2">
            <a:tint val="40000"/>
            <a:alpha val="90000"/>
            <a:hueOff val="-566151"/>
            <a:satOff val="-50231"/>
            <a:lumOff val="-513"/>
            <a:alphaOff val="0"/>
          </a:schemeClr>
        </a:solidFill>
        <a:ln w="12700" cap="flat" cmpd="sng" algn="ctr">
          <a:solidFill>
            <a:schemeClr val="accent2">
              <a:tint val="40000"/>
              <a:alpha val="90000"/>
              <a:hueOff val="-566151"/>
              <a:satOff val="-50231"/>
              <a:lumOff val="-51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a:lnSpc>
              <a:spcPct val="90000"/>
            </a:lnSpc>
            <a:spcBef>
              <a:spcPct val="0"/>
            </a:spcBef>
            <a:spcAft>
              <a:spcPct val="35000"/>
            </a:spcAft>
            <a:buNone/>
          </a:pPr>
          <a:r>
            <a:rPr lang="en-US" sz="1800" b="0" i="0" kern="1200"/>
            <a:t>combo_1_2_wasserstein</a:t>
          </a:r>
          <a:endParaRPr lang="en-US" sz="1800" kern="1200"/>
        </a:p>
      </dsp:txBody>
      <dsp:txXfrm>
        <a:off x="5257800" y="932163"/>
        <a:ext cx="2628899" cy="792394"/>
      </dsp:txXfrm>
    </dsp:sp>
    <dsp:sp modelId="{1A404132-D372-F945-A049-74C956E502D5}">
      <dsp:nvSpPr>
        <dsp:cNvPr id="0" name=""/>
        <dsp:cNvSpPr/>
      </dsp:nvSpPr>
      <dsp:spPr>
        <a:xfrm>
          <a:off x="7886700" y="932163"/>
          <a:ext cx="2628899" cy="792394"/>
        </a:xfrm>
        <a:prstGeom prst="rect">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a:lnSpc>
              <a:spcPct val="90000"/>
            </a:lnSpc>
            <a:spcBef>
              <a:spcPct val="0"/>
            </a:spcBef>
            <a:spcAft>
              <a:spcPct val="35000"/>
            </a:spcAft>
            <a:buNone/>
          </a:pPr>
          <a:r>
            <a:rPr lang="en-US" sz="1800" b="0" i="0" kern="1200"/>
            <a:t>wasserstein</a:t>
          </a:r>
          <a:endParaRPr lang="en-US" sz="1800" kern="1200"/>
        </a:p>
      </dsp:txBody>
      <dsp:txXfrm>
        <a:off x="7886700" y="932163"/>
        <a:ext cx="2628899" cy="79239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850F6C-F887-124E-B23A-94D0472FF64B}">
      <dsp:nvSpPr>
        <dsp:cNvPr id="0" name=""/>
        <dsp:cNvSpPr/>
      </dsp:nvSpPr>
      <dsp:spPr>
        <a:xfrm>
          <a:off x="0" y="1195"/>
          <a:ext cx="3785616" cy="695831"/>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0" i="0" kern="1200"/>
            <a:t>Loss Functions:</a:t>
          </a:r>
          <a:endParaRPr lang="en-US" sz="2400" kern="1200"/>
        </a:p>
      </dsp:txBody>
      <dsp:txXfrm>
        <a:off x="33968" y="35163"/>
        <a:ext cx="3717680" cy="627895"/>
      </dsp:txXfrm>
    </dsp:sp>
    <dsp:sp modelId="{DF867DB9-92DB-7840-A7D8-CCB393033693}">
      <dsp:nvSpPr>
        <dsp:cNvPr id="0" name=""/>
        <dsp:cNvSpPr/>
      </dsp:nvSpPr>
      <dsp:spPr>
        <a:xfrm rot="5400000">
          <a:off x="6872275" y="-2285257"/>
          <a:ext cx="556665" cy="6729984"/>
        </a:xfrm>
        <a:prstGeom prst="round2SameRect">
          <a:avLst/>
        </a:prstGeom>
        <a:solidFill>
          <a:schemeClr val="accent5">
            <a:tint val="40000"/>
            <a:alpha val="90000"/>
            <a:hueOff val="0"/>
            <a:satOff val="0"/>
            <a:lumOff val="0"/>
            <a:alphaOff val="0"/>
          </a:schemeClr>
        </a:solidFill>
        <a:ln w="6350" cap="flat" cmpd="sng" algn="ctr">
          <a:solidFill>
            <a:schemeClr val="accent5">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b="0" i="0" kern="1200" dirty="0"/>
            <a:t>Combines a specific topological feature capture method ("1") with the Wasserstein distance to align learned representations closely with original data's topology. </a:t>
          </a:r>
          <a:endParaRPr lang="en-US" sz="1200" kern="1200" dirty="0"/>
        </a:p>
      </dsp:txBody>
      <dsp:txXfrm rot="-5400000">
        <a:off x="3785616" y="828576"/>
        <a:ext cx="6702810" cy="502317"/>
      </dsp:txXfrm>
    </dsp:sp>
    <dsp:sp modelId="{B1BE502A-DFA4-5248-BA14-3BA44E7DF43A}">
      <dsp:nvSpPr>
        <dsp:cNvPr id="0" name=""/>
        <dsp:cNvSpPr/>
      </dsp:nvSpPr>
      <dsp:spPr>
        <a:xfrm>
          <a:off x="0" y="731818"/>
          <a:ext cx="3785616" cy="695831"/>
        </a:xfrm>
        <a:prstGeom prst="roundRect">
          <a:avLst/>
        </a:prstGeom>
        <a:gradFill rotWithShape="0">
          <a:gsLst>
            <a:gs pos="0">
              <a:schemeClr val="accent5">
                <a:hueOff val="-1351709"/>
                <a:satOff val="-3484"/>
                <a:lumOff val="-2353"/>
                <a:alphaOff val="0"/>
                <a:satMod val="103000"/>
                <a:lumMod val="102000"/>
                <a:tint val="94000"/>
              </a:schemeClr>
            </a:gs>
            <a:gs pos="50000">
              <a:schemeClr val="accent5">
                <a:hueOff val="-1351709"/>
                <a:satOff val="-3484"/>
                <a:lumOff val="-2353"/>
                <a:alphaOff val="0"/>
                <a:satMod val="110000"/>
                <a:lumMod val="100000"/>
                <a:shade val="100000"/>
              </a:schemeClr>
            </a:gs>
            <a:gs pos="100000">
              <a:schemeClr val="accent5">
                <a:hueOff val="-1351709"/>
                <a:satOff val="-3484"/>
                <a:lumOff val="-235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0" i="0" kern="1200"/>
            <a:t>Combo_1_Wasserstein:</a:t>
          </a:r>
          <a:endParaRPr lang="en-US" sz="2400" kern="1200"/>
        </a:p>
      </dsp:txBody>
      <dsp:txXfrm>
        <a:off x="33968" y="765786"/>
        <a:ext cx="3717680" cy="627895"/>
      </dsp:txXfrm>
    </dsp:sp>
    <dsp:sp modelId="{4E218EF4-FFB2-CD48-B857-CB2733AFF8EA}">
      <dsp:nvSpPr>
        <dsp:cNvPr id="0" name=""/>
        <dsp:cNvSpPr/>
      </dsp:nvSpPr>
      <dsp:spPr>
        <a:xfrm rot="5400000">
          <a:off x="6872275" y="-1554634"/>
          <a:ext cx="556665" cy="6729984"/>
        </a:xfrm>
        <a:prstGeom prst="round2SameRect">
          <a:avLst/>
        </a:prstGeom>
        <a:solidFill>
          <a:schemeClr val="accent5">
            <a:tint val="40000"/>
            <a:alpha val="90000"/>
            <a:hueOff val="-1684940"/>
            <a:satOff val="-5708"/>
            <a:lumOff val="-732"/>
            <a:alphaOff val="0"/>
          </a:schemeClr>
        </a:solidFill>
        <a:ln w="6350" cap="flat" cmpd="sng" algn="ctr">
          <a:solidFill>
            <a:schemeClr val="accent5">
              <a:tint val="40000"/>
              <a:alpha val="90000"/>
              <a:hueOff val="-1684940"/>
              <a:satOff val="-5708"/>
              <a:lumOff val="-732"/>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b="0" i="0" kern="1200" dirty="0"/>
            <a:t>Similar to Combo_1_Wasserstein but uses a different set of topological features ("2") for a more diverse representation, also minimized with the Wasserstein distance.</a:t>
          </a:r>
          <a:endParaRPr lang="en-US" sz="1200" kern="1200" dirty="0"/>
        </a:p>
      </dsp:txBody>
      <dsp:txXfrm rot="-5400000">
        <a:off x="3785616" y="1559199"/>
        <a:ext cx="6702810" cy="502317"/>
      </dsp:txXfrm>
    </dsp:sp>
    <dsp:sp modelId="{833CA850-E7C0-1442-B8E0-1962C70CE9AF}">
      <dsp:nvSpPr>
        <dsp:cNvPr id="0" name=""/>
        <dsp:cNvSpPr/>
      </dsp:nvSpPr>
      <dsp:spPr>
        <a:xfrm>
          <a:off x="0" y="1462441"/>
          <a:ext cx="3785616" cy="695831"/>
        </a:xfrm>
        <a:prstGeom prst="roundRect">
          <a:avLst/>
        </a:prstGeom>
        <a:gradFill rotWithShape="0">
          <a:gsLst>
            <a:gs pos="0">
              <a:schemeClr val="accent5">
                <a:hueOff val="-2703417"/>
                <a:satOff val="-6968"/>
                <a:lumOff val="-4706"/>
                <a:alphaOff val="0"/>
                <a:satMod val="103000"/>
                <a:lumMod val="102000"/>
                <a:tint val="94000"/>
              </a:schemeClr>
            </a:gs>
            <a:gs pos="50000">
              <a:schemeClr val="accent5">
                <a:hueOff val="-2703417"/>
                <a:satOff val="-6968"/>
                <a:lumOff val="-4706"/>
                <a:alphaOff val="0"/>
                <a:satMod val="110000"/>
                <a:lumMod val="100000"/>
                <a:shade val="100000"/>
              </a:schemeClr>
            </a:gs>
            <a:gs pos="100000">
              <a:schemeClr val="accent5">
                <a:hueOff val="-2703417"/>
                <a:satOff val="-6968"/>
                <a:lumOff val="-4706"/>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0" i="0" kern="1200"/>
            <a:t>Combo_2_Wasserstein:</a:t>
          </a:r>
          <a:endParaRPr lang="en-US" sz="2400" kern="1200"/>
        </a:p>
      </dsp:txBody>
      <dsp:txXfrm>
        <a:off x="33968" y="1496409"/>
        <a:ext cx="3717680" cy="627895"/>
      </dsp:txXfrm>
    </dsp:sp>
    <dsp:sp modelId="{1BED468E-AF89-C54D-8539-E02F74E412FE}">
      <dsp:nvSpPr>
        <dsp:cNvPr id="0" name=""/>
        <dsp:cNvSpPr/>
      </dsp:nvSpPr>
      <dsp:spPr>
        <a:xfrm rot="5400000">
          <a:off x="6872275" y="-824011"/>
          <a:ext cx="556665" cy="6729984"/>
        </a:xfrm>
        <a:prstGeom prst="round2SameRect">
          <a:avLst/>
        </a:prstGeom>
        <a:solidFill>
          <a:schemeClr val="accent5">
            <a:tint val="40000"/>
            <a:alpha val="90000"/>
            <a:hueOff val="-3369881"/>
            <a:satOff val="-11416"/>
            <a:lumOff val="-1464"/>
            <a:alphaOff val="0"/>
          </a:schemeClr>
        </a:solidFill>
        <a:ln w="6350" cap="flat" cmpd="sng" algn="ctr">
          <a:solidFill>
            <a:schemeClr val="accent5">
              <a:tint val="40000"/>
              <a:alpha val="90000"/>
              <a:hueOff val="-3369881"/>
              <a:satOff val="-11416"/>
              <a:lumOff val="-146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b="0" i="0" kern="1200" dirty="0"/>
            <a:t>Merges two topological feature capture methods ("1" and "2") for a broad and rich topological representation, focusing on diversity without directly using the Wasserstein distance.</a:t>
          </a:r>
          <a:endParaRPr lang="en-US" sz="1200" kern="1200" dirty="0"/>
        </a:p>
      </dsp:txBody>
      <dsp:txXfrm rot="-5400000">
        <a:off x="3785616" y="2289822"/>
        <a:ext cx="6702810" cy="502317"/>
      </dsp:txXfrm>
    </dsp:sp>
    <dsp:sp modelId="{11EA390D-6EAE-C949-8D57-DAA7D1B150E7}">
      <dsp:nvSpPr>
        <dsp:cNvPr id="0" name=""/>
        <dsp:cNvSpPr/>
      </dsp:nvSpPr>
      <dsp:spPr>
        <a:xfrm>
          <a:off x="0" y="2193064"/>
          <a:ext cx="3785616" cy="695831"/>
        </a:xfrm>
        <a:prstGeom prst="roundRect">
          <a:avLst/>
        </a:prstGeom>
        <a:gradFill rotWithShape="0">
          <a:gsLst>
            <a:gs pos="0">
              <a:schemeClr val="accent5">
                <a:hueOff val="-4055126"/>
                <a:satOff val="-10451"/>
                <a:lumOff val="-7059"/>
                <a:alphaOff val="0"/>
                <a:satMod val="103000"/>
                <a:lumMod val="102000"/>
                <a:tint val="94000"/>
              </a:schemeClr>
            </a:gs>
            <a:gs pos="50000">
              <a:schemeClr val="accent5">
                <a:hueOff val="-4055126"/>
                <a:satOff val="-10451"/>
                <a:lumOff val="-7059"/>
                <a:alphaOff val="0"/>
                <a:satMod val="110000"/>
                <a:lumMod val="100000"/>
                <a:shade val="100000"/>
              </a:schemeClr>
            </a:gs>
            <a:gs pos="100000">
              <a:schemeClr val="accent5">
                <a:hueOff val="-4055126"/>
                <a:satOff val="-10451"/>
                <a:lumOff val="-705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0" i="0" kern="1200"/>
            <a:t>Combo_1_2:</a:t>
          </a:r>
          <a:endParaRPr lang="en-US" sz="2400" kern="1200"/>
        </a:p>
      </dsp:txBody>
      <dsp:txXfrm>
        <a:off x="33968" y="2227032"/>
        <a:ext cx="3717680" cy="627895"/>
      </dsp:txXfrm>
    </dsp:sp>
    <dsp:sp modelId="{E3E6D4D4-FC91-404E-A39A-26D9057F1528}">
      <dsp:nvSpPr>
        <dsp:cNvPr id="0" name=""/>
        <dsp:cNvSpPr/>
      </dsp:nvSpPr>
      <dsp:spPr>
        <a:xfrm rot="5400000">
          <a:off x="6872275" y="-93388"/>
          <a:ext cx="556665" cy="6729984"/>
        </a:xfrm>
        <a:prstGeom prst="round2SameRect">
          <a:avLst/>
        </a:prstGeom>
        <a:solidFill>
          <a:schemeClr val="accent5">
            <a:tint val="40000"/>
            <a:alpha val="90000"/>
            <a:hueOff val="-5054821"/>
            <a:satOff val="-17124"/>
            <a:lumOff val="-2196"/>
            <a:alphaOff val="0"/>
          </a:schemeClr>
        </a:solidFill>
        <a:ln w="6350" cap="flat" cmpd="sng" algn="ctr">
          <a:solidFill>
            <a:schemeClr val="accent5">
              <a:tint val="40000"/>
              <a:alpha val="90000"/>
              <a:hueOff val="-5054821"/>
              <a:satOff val="-17124"/>
              <a:lumOff val="-2196"/>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b="0" i="0" kern="1200" dirty="0"/>
            <a:t>A comprehensive approach that combines both "1" and "2" with the Wasserstein distance, aiming for a topologically accurate and diverse representation that closely matches the original data.</a:t>
          </a:r>
          <a:endParaRPr lang="en-US" sz="1200" kern="1200" dirty="0"/>
        </a:p>
      </dsp:txBody>
      <dsp:txXfrm rot="-5400000">
        <a:off x="3785616" y="3020445"/>
        <a:ext cx="6702810" cy="502317"/>
      </dsp:txXfrm>
    </dsp:sp>
    <dsp:sp modelId="{291B9409-A074-7A4F-8AD8-15EE7D16DAA0}">
      <dsp:nvSpPr>
        <dsp:cNvPr id="0" name=""/>
        <dsp:cNvSpPr/>
      </dsp:nvSpPr>
      <dsp:spPr>
        <a:xfrm>
          <a:off x="0" y="2923688"/>
          <a:ext cx="3785616" cy="695831"/>
        </a:xfrm>
        <a:prstGeom prst="roundRect">
          <a:avLst/>
        </a:prstGeom>
        <a:gradFill rotWithShape="0">
          <a:gsLst>
            <a:gs pos="0">
              <a:schemeClr val="accent5">
                <a:hueOff val="-5406834"/>
                <a:satOff val="-13935"/>
                <a:lumOff val="-9412"/>
                <a:alphaOff val="0"/>
                <a:satMod val="103000"/>
                <a:lumMod val="102000"/>
                <a:tint val="94000"/>
              </a:schemeClr>
            </a:gs>
            <a:gs pos="50000">
              <a:schemeClr val="accent5">
                <a:hueOff val="-5406834"/>
                <a:satOff val="-13935"/>
                <a:lumOff val="-9412"/>
                <a:alphaOff val="0"/>
                <a:satMod val="110000"/>
                <a:lumMod val="100000"/>
                <a:shade val="100000"/>
              </a:schemeClr>
            </a:gs>
            <a:gs pos="100000">
              <a:schemeClr val="accent5">
                <a:hueOff val="-5406834"/>
                <a:satOff val="-13935"/>
                <a:lumOff val="-941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0" i="0" kern="1200"/>
            <a:t>Combo_1_2_Wasserstein:</a:t>
          </a:r>
          <a:endParaRPr lang="en-US" sz="2400" kern="1200"/>
        </a:p>
      </dsp:txBody>
      <dsp:txXfrm>
        <a:off x="33968" y="2957656"/>
        <a:ext cx="3717680" cy="627895"/>
      </dsp:txXfrm>
    </dsp:sp>
    <dsp:sp modelId="{7EE4A929-37BE-2F46-9403-3C7CD6693808}">
      <dsp:nvSpPr>
        <dsp:cNvPr id="0" name=""/>
        <dsp:cNvSpPr/>
      </dsp:nvSpPr>
      <dsp:spPr>
        <a:xfrm rot="5400000">
          <a:off x="6872275" y="637235"/>
          <a:ext cx="556665" cy="6729984"/>
        </a:xfrm>
        <a:prstGeom prst="round2SameRect">
          <a:avLst/>
        </a:prstGeom>
        <a:solidFill>
          <a:schemeClr val="accent5">
            <a:tint val="40000"/>
            <a:alpha val="90000"/>
            <a:hueOff val="-6739761"/>
            <a:satOff val="-22832"/>
            <a:lumOff val="-2928"/>
            <a:alphaOff val="0"/>
          </a:schemeClr>
        </a:solidFill>
        <a:ln w="6350" cap="flat" cmpd="sng" algn="ctr">
          <a:solidFill>
            <a:schemeClr val="accent5">
              <a:tint val="40000"/>
              <a:alpha val="90000"/>
              <a:hueOff val="-6739761"/>
              <a:satOff val="-22832"/>
              <a:lumOff val="-29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b="0" i="0" kern="1200"/>
            <a:t>Focuses solely on minimizing the Wasserstein distance between persistence diagrams of the original and learned data, emphasizing topological similarity and feature persistence.</a:t>
          </a:r>
          <a:endParaRPr lang="en-US" sz="1200" kern="1200"/>
        </a:p>
      </dsp:txBody>
      <dsp:txXfrm rot="-5400000">
        <a:off x="3785616" y="3751068"/>
        <a:ext cx="6702810" cy="502317"/>
      </dsp:txXfrm>
    </dsp:sp>
    <dsp:sp modelId="{1A993F62-D941-7146-82C2-3F29A2E5DCDA}">
      <dsp:nvSpPr>
        <dsp:cNvPr id="0" name=""/>
        <dsp:cNvSpPr/>
      </dsp:nvSpPr>
      <dsp:spPr>
        <a:xfrm>
          <a:off x="0" y="3654311"/>
          <a:ext cx="3785616" cy="695831"/>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0" i="0" kern="1200"/>
            <a:t>Wasserstein:</a:t>
          </a:r>
          <a:endParaRPr lang="en-US" sz="2400" kern="1200"/>
        </a:p>
      </dsp:txBody>
      <dsp:txXfrm>
        <a:off x="33968" y="3688279"/>
        <a:ext cx="3717680" cy="62789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E4B211-089B-354D-A9B0-05EF0CDFD360}" type="datetimeFigureOut">
              <a:rPr lang="en-US" smtClean="0"/>
              <a:t>2/26/24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883FD5-1DD7-4C4E-B62A-32E85C25BD0C}" type="slidenum">
              <a:rPr lang="en-US" smtClean="0"/>
              <a:t>‹#›</a:t>
            </a:fld>
            <a:endParaRPr lang="en-US"/>
          </a:p>
        </p:txBody>
      </p:sp>
    </p:spTree>
    <p:extLst>
      <p:ext uri="{BB962C8B-B14F-4D97-AF65-F5344CB8AC3E}">
        <p14:creationId xmlns:p14="http://schemas.microsoft.com/office/powerpoint/2010/main" val="1929059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D0D0D"/>
                </a:solidFill>
                <a:effectLst/>
                <a:latin typeface="Roboto" panose="02000000000000000000" pitchFamily="2" charset="0"/>
              </a:rPr>
              <a:t>ensure neural networks preserve and accurately represent the underlying topological characteristics of data, crucial for applications in 3D shape analysis and point cloud processing.</a:t>
            </a:r>
          </a:p>
          <a:p>
            <a:endParaRPr lang="en-US" dirty="0"/>
          </a:p>
          <a:p>
            <a:pPr algn="l"/>
            <a:r>
              <a:rPr lang="en-US" b="0" i="0" dirty="0">
                <a:solidFill>
                  <a:srgbClr val="0D0D0D"/>
                </a:solidFill>
                <a:effectLst/>
                <a:latin typeface="Söhne"/>
              </a:rPr>
              <a:t>In topological data analysis (TDA), "zero dimensional" generally refers to features that do not have any holes; they are the simplest type of features. Specifically:</a:t>
            </a:r>
          </a:p>
          <a:p>
            <a:pPr algn="l">
              <a:buFont typeface="Arial" panose="020B0604020202020204" pitchFamily="34" charset="0"/>
              <a:buChar char="•"/>
            </a:pPr>
            <a:r>
              <a:rPr lang="en-US" b="1" i="0" dirty="0">
                <a:solidFill>
                  <a:srgbClr val="0D0D0D"/>
                </a:solidFill>
                <a:effectLst/>
                <a:latin typeface="Söhne"/>
              </a:rPr>
              <a:t>0-dimensional features</a:t>
            </a:r>
            <a:r>
              <a:rPr lang="en-US" b="0" i="0" dirty="0">
                <a:solidFill>
                  <a:srgbClr val="0D0D0D"/>
                </a:solidFill>
                <a:effectLst/>
                <a:latin typeface="Söhne"/>
              </a:rPr>
              <a:t> are connected components. In the context of persistent homology, the birth time of a 0-dimensional feature is when a new component appears, and the death time is when it merges with another component as you vary a parameter (like a threshold in a filtration process).</a:t>
            </a:r>
          </a:p>
          <a:p>
            <a:pPr algn="l">
              <a:buFont typeface="Arial" panose="020B0604020202020204" pitchFamily="34" charset="0"/>
              <a:buChar char="•"/>
            </a:pPr>
            <a:r>
              <a:rPr lang="en-US" b="1" i="0" dirty="0">
                <a:solidFill>
                  <a:srgbClr val="0D0D0D"/>
                </a:solidFill>
                <a:effectLst/>
                <a:latin typeface="Söhne"/>
              </a:rPr>
              <a:t>1-dimensional features</a:t>
            </a:r>
            <a:r>
              <a:rPr lang="en-US" b="0" i="0" dirty="0">
                <a:solidFill>
                  <a:srgbClr val="0D0D0D"/>
                </a:solidFill>
                <a:effectLst/>
                <a:latin typeface="Söhne"/>
              </a:rPr>
              <a:t> would be loops or holes in the data.</a:t>
            </a:r>
          </a:p>
          <a:p>
            <a:pPr algn="l">
              <a:buFont typeface="Arial" panose="020B0604020202020204" pitchFamily="34" charset="0"/>
              <a:buChar char="•"/>
            </a:pPr>
            <a:r>
              <a:rPr lang="en-US" b="1" i="0" dirty="0">
                <a:solidFill>
                  <a:srgbClr val="0D0D0D"/>
                </a:solidFill>
                <a:effectLst/>
                <a:latin typeface="Söhne"/>
              </a:rPr>
              <a:t>2-dimensional features</a:t>
            </a:r>
            <a:r>
              <a:rPr lang="en-US" b="0" i="0" dirty="0">
                <a:solidFill>
                  <a:srgbClr val="0D0D0D"/>
                </a:solidFill>
                <a:effectLst/>
                <a:latin typeface="Söhne"/>
              </a:rPr>
              <a:t> would refer to voids or trapped volumes.</a:t>
            </a:r>
          </a:p>
          <a:p>
            <a:pPr algn="l"/>
            <a:r>
              <a:rPr lang="en-US" b="0" i="0" dirty="0">
                <a:solidFill>
                  <a:srgbClr val="0D0D0D"/>
                </a:solidFill>
                <a:effectLst/>
                <a:latin typeface="Söhne"/>
              </a:rPr>
              <a:t>When the term "zero dimensional features" is used in conjunction with persistent diagrams in TDA, it usually means focusing on the creation and merging of connected components as a way to understand the underlying topology of the data. For shape reconstruction, ensuring that the 0-dimensional features (i.e., connected components) of a shape are accurately captured can be crucial, as they define the coherence of different parts of the shape.</a:t>
            </a:r>
          </a:p>
          <a:p>
            <a:endParaRPr lang="en-US" dirty="0"/>
          </a:p>
        </p:txBody>
      </p:sp>
      <p:sp>
        <p:nvSpPr>
          <p:cNvPr id="4" name="Slide Number Placeholder 3"/>
          <p:cNvSpPr>
            <a:spLocks noGrp="1"/>
          </p:cNvSpPr>
          <p:nvPr>
            <p:ph type="sldNum" sz="quarter" idx="5"/>
          </p:nvPr>
        </p:nvSpPr>
        <p:spPr/>
        <p:txBody>
          <a:bodyPr/>
          <a:lstStyle/>
          <a:p>
            <a:fld id="{9D883FD5-1DD7-4C4E-B62A-32E85C25BD0C}" type="slidenum">
              <a:rPr lang="en-US" smtClean="0"/>
              <a:t>2</a:t>
            </a:fld>
            <a:endParaRPr lang="en-US"/>
          </a:p>
        </p:txBody>
      </p:sp>
    </p:spTree>
    <p:extLst>
      <p:ext uri="{BB962C8B-B14F-4D97-AF65-F5344CB8AC3E}">
        <p14:creationId xmlns:p14="http://schemas.microsoft.com/office/powerpoint/2010/main" val="21684730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0D0D0D"/>
                </a:solidFill>
                <a:effectLst/>
                <a:latin typeface="Söhne"/>
              </a:rPr>
              <a:t>topological_new_loss_2</a:t>
            </a:r>
            <a:r>
              <a:rPr lang="en-US" b="0" i="0" dirty="0">
                <a:solidFill>
                  <a:srgbClr val="0D0D0D"/>
                </a:solidFill>
                <a:effectLst/>
                <a:latin typeface="Söhne"/>
              </a:rPr>
              <a:t>: Minimizes the birth times of diag2's features and the persistence (difference between death and birth times) of these features. The aim could be to encourage features in diag2 to appear earlier and persist longer, reflecting a more robust topological structure.</a:t>
            </a:r>
          </a:p>
          <a:p>
            <a:pPr algn="l">
              <a:buFont typeface="Arial" panose="020B0604020202020204" pitchFamily="34" charset="0"/>
              <a:buChar char="•"/>
            </a:pPr>
            <a:endParaRPr lang="en-US" b="0" i="0" dirty="0">
              <a:solidFill>
                <a:srgbClr val="0D0D0D"/>
              </a:solidFill>
              <a:effectLst/>
              <a:latin typeface="Söhne"/>
            </a:endParaRPr>
          </a:p>
          <a:p>
            <a:pPr algn="l">
              <a:buFont typeface="Arial" panose="020B0604020202020204" pitchFamily="34" charset="0"/>
              <a:buChar char="•"/>
            </a:pPr>
            <a:r>
              <a:rPr lang="en-US" b="1" i="0" dirty="0" err="1">
                <a:solidFill>
                  <a:srgbClr val="0D0D0D"/>
                </a:solidFill>
                <a:effectLst/>
                <a:latin typeface="Söhne"/>
              </a:rPr>
              <a:t>wassersterin_metric</a:t>
            </a:r>
            <a:r>
              <a:rPr lang="en-US" b="0" i="0" dirty="0">
                <a:solidFill>
                  <a:srgbClr val="0D0D0D"/>
                </a:solidFill>
                <a:effectLst/>
                <a:latin typeface="Söhne"/>
              </a:rPr>
              <a:t>: Computes the Wasserstein distance using the </a:t>
            </a:r>
            <a:r>
              <a:rPr lang="en-US" b="0" i="0" dirty="0" err="1">
                <a:solidFill>
                  <a:srgbClr val="0D0D0D"/>
                </a:solidFill>
                <a:effectLst/>
                <a:latin typeface="Söhne"/>
              </a:rPr>
              <a:t>gd.wasserstein.wasserstein_distance</a:t>
            </a:r>
            <a:r>
              <a:rPr lang="en-US" b="0" i="0" dirty="0">
                <a:solidFill>
                  <a:srgbClr val="0D0D0D"/>
                </a:solidFill>
                <a:effectLst/>
                <a:latin typeface="Söhne"/>
              </a:rPr>
              <a:t> function, which is likely from a library like GUDHI or similar, dedicated to TDA. This distance measures how much "effort" is required to transform one diagram into the other, hence quantifying their similarity.</a:t>
            </a:r>
          </a:p>
          <a:p>
            <a:pPr algn="l">
              <a:buFont typeface="Arial" panose="020B0604020202020204" pitchFamily="34" charset="0"/>
              <a:buChar char="•"/>
            </a:pPr>
            <a:endParaRPr lang="en-US" b="0" i="0" dirty="0">
              <a:solidFill>
                <a:srgbClr val="0D0D0D"/>
              </a:solidFill>
              <a:effectLst/>
              <a:latin typeface="Söhne"/>
            </a:endParaRPr>
          </a:p>
          <a:p>
            <a:pPr algn="l">
              <a:buFont typeface="Arial" panose="020B0604020202020204" pitchFamily="34" charset="0"/>
              <a:buChar char="•"/>
            </a:pPr>
            <a:r>
              <a:rPr lang="en-US" b="1" i="0" dirty="0" err="1">
                <a:solidFill>
                  <a:srgbClr val="0D0D0D"/>
                </a:solidFill>
                <a:effectLst/>
                <a:latin typeface="Söhne"/>
              </a:rPr>
              <a:t>topological_new_loss</a:t>
            </a:r>
            <a:r>
              <a:rPr lang="en-US" b="0" i="0" dirty="0">
                <a:solidFill>
                  <a:srgbClr val="0D0D0D"/>
                </a:solidFill>
                <a:effectLst/>
                <a:latin typeface="Söhne"/>
              </a:rPr>
              <a:t>: Appears to aim for a balance between promoting persistence of significant features (by penalizing the sum of negative differences </a:t>
            </a:r>
            <a:r>
              <a:rPr lang="en-US" b="0" i="0" dirty="0">
                <a:solidFill>
                  <a:srgbClr val="0D0D0D"/>
                </a:solidFill>
                <a:effectLst/>
                <a:latin typeface="KaTeX_Main"/>
              </a:rPr>
              <a:t>−1×(</a:t>
            </a:r>
            <a:r>
              <a:rPr lang="en-US" b="0" i="1" dirty="0">
                <a:solidFill>
                  <a:srgbClr val="0D0D0D"/>
                </a:solidFill>
                <a:effectLst/>
                <a:latin typeface="KaTeX_Math"/>
              </a:rPr>
              <a:t>b</a:t>
            </a:r>
            <a:r>
              <a:rPr lang="en-US" b="0" i="0" dirty="0">
                <a:solidFill>
                  <a:srgbClr val="0D0D0D"/>
                </a:solidFill>
                <a:effectLst/>
                <a:latin typeface="KaTeX_Main"/>
              </a:rPr>
              <a:t>−</a:t>
            </a:r>
            <a:r>
              <a:rPr lang="en-US" b="0" i="1" dirty="0">
                <a:solidFill>
                  <a:srgbClr val="0D0D0D"/>
                </a:solidFill>
                <a:effectLst/>
                <a:latin typeface="KaTeX_Math"/>
              </a:rPr>
              <a:t>d</a:t>
            </a:r>
            <a:r>
              <a:rPr lang="en-US" b="0" i="0" dirty="0">
                <a:solidFill>
                  <a:srgbClr val="0D0D0D"/>
                </a:solidFill>
                <a:effectLst/>
                <a:latin typeface="KaTeX_Main"/>
              </a:rPr>
              <a:t>)</a:t>
            </a:r>
            <a:r>
              <a:rPr lang="en-US" b="0" i="0" dirty="0">
                <a:solidFill>
                  <a:srgbClr val="0D0D0D"/>
                </a:solidFill>
                <a:effectLst/>
                <a:latin typeface="Söhne"/>
              </a:rPr>
              <a:t> for significant pairs to avoid negative values) and minimizing the persistence of noise (by adding the sum of </a:t>
            </a:r>
            <a:r>
              <a:rPr lang="en-US" b="0" i="1" dirty="0">
                <a:solidFill>
                  <a:srgbClr val="0D0D0D"/>
                </a:solidFill>
                <a:effectLst/>
                <a:latin typeface="KaTeX_Math"/>
              </a:rPr>
              <a:t>d</a:t>
            </a:r>
            <a:r>
              <a:rPr lang="en-US" b="0" i="0" dirty="0">
                <a:solidFill>
                  <a:srgbClr val="0D0D0D"/>
                </a:solidFill>
                <a:effectLst/>
                <a:latin typeface="KaTeX_Main"/>
              </a:rPr>
              <a:t>−</a:t>
            </a:r>
            <a:r>
              <a:rPr lang="en-US" b="0" i="1" dirty="0">
                <a:solidFill>
                  <a:srgbClr val="0D0D0D"/>
                </a:solidFill>
                <a:effectLst/>
                <a:latin typeface="KaTeX_Math"/>
              </a:rPr>
              <a:t>b</a:t>
            </a:r>
            <a:r>
              <a:rPr lang="en-US" b="0" i="0" dirty="0">
                <a:solidFill>
                  <a:srgbClr val="0D0D0D"/>
                </a:solidFill>
                <a:effectLst/>
                <a:latin typeface="Söhne"/>
              </a:rPr>
              <a:t> for noise pairs). This function segregates features into significant and noise based on a threshold, likely aiming to reduce the impact of transient or less relevant topological features</a:t>
            </a:r>
          </a:p>
          <a:p>
            <a:endParaRPr lang="en-US" dirty="0"/>
          </a:p>
        </p:txBody>
      </p:sp>
      <p:sp>
        <p:nvSpPr>
          <p:cNvPr id="4" name="Slide Number Placeholder 3"/>
          <p:cNvSpPr>
            <a:spLocks noGrp="1"/>
          </p:cNvSpPr>
          <p:nvPr>
            <p:ph type="sldNum" sz="quarter" idx="5"/>
          </p:nvPr>
        </p:nvSpPr>
        <p:spPr/>
        <p:txBody>
          <a:bodyPr/>
          <a:lstStyle/>
          <a:p>
            <a:fld id="{9D883FD5-1DD7-4C4E-B62A-32E85C25BD0C}" type="slidenum">
              <a:rPr lang="en-US" smtClean="0"/>
              <a:t>6</a:t>
            </a:fld>
            <a:endParaRPr lang="en-US"/>
          </a:p>
        </p:txBody>
      </p:sp>
    </p:spTree>
    <p:extLst>
      <p:ext uri="{BB962C8B-B14F-4D97-AF65-F5344CB8AC3E}">
        <p14:creationId xmlns:p14="http://schemas.microsoft.com/office/powerpoint/2010/main" val="109979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D883FD5-1DD7-4C4E-B62A-32E85C25BD0C}" type="slidenum">
              <a:rPr lang="en-US" smtClean="0"/>
              <a:t>15</a:t>
            </a:fld>
            <a:endParaRPr lang="en-US"/>
          </a:p>
        </p:txBody>
      </p:sp>
    </p:spTree>
    <p:extLst>
      <p:ext uri="{BB962C8B-B14F-4D97-AF65-F5344CB8AC3E}">
        <p14:creationId xmlns:p14="http://schemas.microsoft.com/office/powerpoint/2010/main" val="37712922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EEDC8-643B-8EFE-CCB2-07D723995BC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AD3881-6726-EC66-AF0F-86CD6D6F2B9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4F8AC7-4712-8CBA-EF59-D593EAB888E8}"/>
              </a:ext>
            </a:extLst>
          </p:cNvPr>
          <p:cNvSpPr>
            <a:spLocks noGrp="1"/>
          </p:cNvSpPr>
          <p:nvPr>
            <p:ph type="dt" sz="half" idx="10"/>
          </p:nvPr>
        </p:nvSpPr>
        <p:spPr/>
        <p:txBody>
          <a:bodyPr/>
          <a:lstStyle/>
          <a:p>
            <a:fld id="{769D8DDA-5C7C-884D-B191-67D3ACA49F66}" type="datetimeFigureOut">
              <a:rPr lang="en-US" smtClean="0"/>
              <a:t>2/26/24</a:t>
            </a:fld>
            <a:endParaRPr lang="en-US"/>
          </a:p>
        </p:txBody>
      </p:sp>
      <p:sp>
        <p:nvSpPr>
          <p:cNvPr id="5" name="Footer Placeholder 4">
            <a:extLst>
              <a:ext uri="{FF2B5EF4-FFF2-40B4-BE49-F238E27FC236}">
                <a16:creationId xmlns:a16="http://schemas.microsoft.com/office/drawing/2014/main" id="{222D94ED-1CD5-57F1-C24B-9480740C2B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116D0D-3F91-935B-882F-25C659A68DA1}"/>
              </a:ext>
            </a:extLst>
          </p:cNvPr>
          <p:cNvSpPr>
            <a:spLocks noGrp="1"/>
          </p:cNvSpPr>
          <p:nvPr>
            <p:ph type="sldNum" sz="quarter" idx="12"/>
          </p:nvPr>
        </p:nvSpPr>
        <p:spPr/>
        <p:txBody>
          <a:bodyPr/>
          <a:lstStyle/>
          <a:p>
            <a:fld id="{D3B083BE-33C9-DC42-84E0-45EE867CB19A}" type="slidenum">
              <a:rPr lang="en-US" smtClean="0"/>
              <a:t>‹#›</a:t>
            </a:fld>
            <a:endParaRPr lang="en-US"/>
          </a:p>
        </p:txBody>
      </p:sp>
    </p:spTree>
    <p:extLst>
      <p:ext uri="{BB962C8B-B14F-4D97-AF65-F5344CB8AC3E}">
        <p14:creationId xmlns:p14="http://schemas.microsoft.com/office/powerpoint/2010/main" val="4290466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79CEF-B3D8-07A0-4511-3B651BF00E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0DB679-C81B-DC3E-AFB3-D43A984406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C7D599-F791-6039-2584-154399E6E77D}"/>
              </a:ext>
            </a:extLst>
          </p:cNvPr>
          <p:cNvSpPr>
            <a:spLocks noGrp="1"/>
          </p:cNvSpPr>
          <p:nvPr>
            <p:ph type="dt" sz="half" idx="10"/>
          </p:nvPr>
        </p:nvSpPr>
        <p:spPr/>
        <p:txBody>
          <a:bodyPr/>
          <a:lstStyle/>
          <a:p>
            <a:fld id="{769D8DDA-5C7C-884D-B191-67D3ACA49F66}" type="datetimeFigureOut">
              <a:rPr lang="en-US" smtClean="0"/>
              <a:t>2/26/24</a:t>
            </a:fld>
            <a:endParaRPr lang="en-US"/>
          </a:p>
        </p:txBody>
      </p:sp>
      <p:sp>
        <p:nvSpPr>
          <p:cNvPr id="5" name="Footer Placeholder 4">
            <a:extLst>
              <a:ext uri="{FF2B5EF4-FFF2-40B4-BE49-F238E27FC236}">
                <a16:creationId xmlns:a16="http://schemas.microsoft.com/office/drawing/2014/main" id="{B27D8B11-55A8-39F0-2943-E0BD1A797D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978BD0-69DE-8AE7-CE14-6E60891D6165}"/>
              </a:ext>
            </a:extLst>
          </p:cNvPr>
          <p:cNvSpPr>
            <a:spLocks noGrp="1"/>
          </p:cNvSpPr>
          <p:nvPr>
            <p:ph type="sldNum" sz="quarter" idx="12"/>
          </p:nvPr>
        </p:nvSpPr>
        <p:spPr/>
        <p:txBody>
          <a:bodyPr/>
          <a:lstStyle/>
          <a:p>
            <a:fld id="{D3B083BE-33C9-DC42-84E0-45EE867CB19A}" type="slidenum">
              <a:rPr lang="en-US" smtClean="0"/>
              <a:t>‹#›</a:t>
            </a:fld>
            <a:endParaRPr lang="en-US"/>
          </a:p>
        </p:txBody>
      </p:sp>
    </p:spTree>
    <p:extLst>
      <p:ext uri="{BB962C8B-B14F-4D97-AF65-F5344CB8AC3E}">
        <p14:creationId xmlns:p14="http://schemas.microsoft.com/office/powerpoint/2010/main" val="3097448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0058CA-DDDE-ED46-9AF1-3FEEBD028B5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F450BDE-0ABE-6D70-C1EC-085A3CDC9FE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7884EC-38EF-999A-BFEE-CB6352DF31BF}"/>
              </a:ext>
            </a:extLst>
          </p:cNvPr>
          <p:cNvSpPr>
            <a:spLocks noGrp="1"/>
          </p:cNvSpPr>
          <p:nvPr>
            <p:ph type="dt" sz="half" idx="10"/>
          </p:nvPr>
        </p:nvSpPr>
        <p:spPr/>
        <p:txBody>
          <a:bodyPr/>
          <a:lstStyle/>
          <a:p>
            <a:fld id="{769D8DDA-5C7C-884D-B191-67D3ACA49F66}" type="datetimeFigureOut">
              <a:rPr lang="en-US" smtClean="0"/>
              <a:t>2/26/24</a:t>
            </a:fld>
            <a:endParaRPr lang="en-US"/>
          </a:p>
        </p:txBody>
      </p:sp>
      <p:sp>
        <p:nvSpPr>
          <p:cNvPr id="5" name="Footer Placeholder 4">
            <a:extLst>
              <a:ext uri="{FF2B5EF4-FFF2-40B4-BE49-F238E27FC236}">
                <a16:creationId xmlns:a16="http://schemas.microsoft.com/office/drawing/2014/main" id="{D2242A19-2651-1C4B-DAE6-4D3292BE47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D4A9B8-67FD-A992-CFF5-2F0BF7A83F40}"/>
              </a:ext>
            </a:extLst>
          </p:cNvPr>
          <p:cNvSpPr>
            <a:spLocks noGrp="1"/>
          </p:cNvSpPr>
          <p:nvPr>
            <p:ph type="sldNum" sz="quarter" idx="12"/>
          </p:nvPr>
        </p:nvSpPr>
        <p:spPr/>
        <p:txBody>
          <a:bodyPr/>
          <a:lstStyle/>
          <a:p>
            <a:fld id="{D3B083BE-33C9-DC42-84E0-45EE867CB19A}" type="slidenum">
              <a:rPr lang="en-US" smtClean="0"/>
              <a:t>‹#›</a:t>
            </a:fld>
            <a:endParaRPr lang="en-US"/>
          </a:p>
        </p:txBody>
      </p:sp>
    </p:spTree>
    <p:extLst>
      <p:ext uri="{BB962C8B-B14F-4D97-AF65-F5344CB8AC3E}">
        <p14:creationId xmlns:p14="http://schemas.microsoft.com/office/powerpoint/2010/main" val="1561349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595F1-627E-F872-34FD-77A67D4BA5E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F49C57-59CA-6297-2C87-C813D5734D3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6B06A1-7757-510C-660A-26AD00D0097D}"/>
              </a:ext>
            </a:extLst>
          </p:cNvPr>
          <p:cNvSpPr>
            <a:spLocks noGrp="1"/>
          </p:cNvSpPr>
          <p:nvPr>
            <p:ph type="dt" sz="half" idx="10"/>
          </p:nvPr>
        </p:nvSpPr>
        <p:spPr/>
        <p:txBody>
          <a:bodyPr/>
          <a:lstStyle/>
          <a:p>
            <a:fld id="{769D8DDA-5C7C-884D-B191-67D3ACA49F66}" type="datetimeFigureOut">
              <a:rPr lang="en-US" smtClean="0"/>
              <a:t>2/26/24</a:t>
            </a:fld>
            <a:endParaRPr lang="en-US"/>
          </a:p>
        </p:txBody>
      </p:sp>
      <p:sp>
        <p:nvSpPr>
          <p:cNvPr id="5" name="Footer Placeholder 4">
            <a:extLst>
              <a:ext uri="{FF2B5EF4-FFF2-40B4-BE49-F238E27FC236}">
                <a16:creationId xmlns:a16="http://schemas.microsoft.com/office/drawing/2014/main" id="{C130F08A-82CC-CC73-DC4F-6E9D8D5B44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B96BEE-34A5-6D90-866F-396881579199}"/>
              </a:ext>
            </a:extLst>
          </p:cNvPr>
          <p:cNvSpPr>
            <a:spLocks noGrp="1"/>
          </p:cNvSpPr>
          <p:nvPr>
            <p:ph type="sldNum" sz="quarter" idx="12"/>
          </p:nvPr>
        </p:nvSpPr>
        <p:spPr/>
        <p:txBody>
          <a:bodyPr/>
          <a:lstStyle/>
          <a:p>
            <a:fld id="{D3B083BE-33C9-DC42-84E0-45EE867CB19A}" type="slidenum">
              <a:rPr lang="en-US" smtClean="0"/>
              <a:t>‹#›</a:t>
            </a:fld>
            <a:endParaRPr lang="en-US"/>
          </a:p>
        </p:txBody>
      </p:sp>
    </p:spTree>
    <p:extLst>
      <p:ext uri="{BB962C8B-B14F-4D97-AF65-F5344CB8AC3E}">
        <p14:creationId xmlns:p14="http://schemas.microsoft.com/office/powerpoint/2010/main" val="1245695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85878-CBC4-BAE6-24E4-F0F78906A88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236A79-2561-DB7F-021A-F8A21BC279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3CDDA3-0013-57DA-4ABF-2EBAB1CB4D9B}"/>
              </a:ext>
            </a:extLst>
          </p:cNvPr>
          <p:cNvSpPr>
            <a:spLocks noGrp="1"/>
          </p:cNvSpPr>
          <p:nvPr>
            <p:ph type="dt" sz="half" idx="10"/>
          </p:nvPr>
        </p:nvSpPr>
        <p:spPr/>
        <p:txBody>
          <a:bodyPr/>
          <a:lstStyle/>
          <a:p>
            <a:fld id="{769D8DDA-5C7C-884D-B191-67D3ACA49F66}" type="datetimeFigureOut">
              <a:rPr lang="en-US" smtClean="0"/>
              <a:t>2/26/24</a:t>
            </a:fld>
            <a:endParaRPr lang="en-US"/>
          </a:p>
        </p:txBody>
      </p:sp>
      <p:sp>
        <p:nvSpPr>
          <p:cNvPr id="5" name="Footer Placeholder 4">
            <a:extLst>
              <a:ext uri="{FF2B5EF4-FFF2-40B4-BE49-F238E27FC236}">
                <a16:creationId xmlns:a16="http://schemas.microsoft.com/office/drawing/2014/main" id="{9BC442C9-A95F-2468-EF3F-C73F1E316D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032962-6389-32B4-5B93-D95C67B6FF2C}"/>
              </a:ext>
            </a:extLst>
          </p:cNvPr>
          <p:cNvSpPr>
            <a:spLocks noGrp="1"/>
          </p:cNvSpPr>
          <p:nvPr>
            <p:ph type="sldNum" sz="quarter" idx="12"/>
          </p:nvPr>
        </p:nvSpPr>
        <p:spPr/>
        <p:txBody>
          <a:bodyPr/>
          <a:lstStyle/>
          <a:p>
            <a:fld id="{D3B083BE-33C9-DC42-84E0-45EE867CB19A}" type="slidenum">
              <a:rPr lang="en-US" smtClean="0"/>
              <a:t>‹#›</a:t>
            </a:fld>
            <a:endParaRPr lang="en-US"/>
          </a:p>
        </p:txBody>
      </p:sp>
    </p:spTree>
    <p:extLst>
      <p:ext uri="{BB962C8B-B14F-4D97-AF65-F5344CB8AC3E}">
        <p14:creationId xmlns:p14="http://schemas.microsoft.com/office/powerpoint/2010/main" val="3871212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8D976-387F-F539-C7EB-68F74603CA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D33988-9CB4-B497-92C6-75BE45AD42C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D0A947A-2575-B8D0-A1C7-56E020F624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703B40-F0E6-0FCB-082D-E855C8D54241}"/>
              </a:ext>
            </a:extLst>
          </p:cNvPr>
          <p:cNvSpPr>
            <a:spLocks noGrp="1"/>
          </p:cNvSpPr>
          <p:nvPr>
            <p:ph type="dt" sz="half" idx="10"/>
          </p:nvPr>
        </p:nvSpPr>
        <p:spPr/>
        <p:txBody>
          <a:bodyPr/>
          <a:lstStyle/>
          <a:p>
            <a:fld id="{769D8DDA-5C7C-884D-B191-67D3ACA49F66}" type="datetimeFigureOut">
              <a:rPr lang="en-US" smtClean="0"/>
              <a:t>2/26/24</a:t>
            </a:fld>
            <a:endParaRPr lang="en-US"/>
          </a:p>
        </p:txBody>
      </p:sp>
      <p:sp>
        <p:nvSpPr>
          <p:cNvPr id="6" name="Footer Placeholder 5">
            <a:extLst>
              <a:ext uri="{FF2B5EF4-FFF2-40B4-BE49-F238E27FC236}">
                <a16:creationId xmlns:a16="http://schemas.microsoft.com/office/drawing/2014/main" id="{7447A277-1434-1E8F-1F8A-8967AED3F2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BDFBB5-7741-04FA-5C1E-B55A39DF6BFB}"/>
              </a:ext>
            </a:extLst>
          </p:cNvPr>
          <p:cNvSpPr>
            <a:spLocks noGrp="1"/>
          </p:cNvSpPr>
          <p:nvPr>
            <p:ph type="sldNum" sz="quarter" idx="12"/>
          </p:nvPr>
        </p:nvSpPr>
        <p:spPr/>
        <p:txBody>
          <a:bodyPr/>
          <a:lstStyle/>
          <a:p>
            <a:fld id="{D3B083BE-33C9-DC42-84E0-45EE867CB19A}" type="slidenum">
              <a:rPr lang="en-US" smtClean="0"/>
              <a:t>‹#›</a:t>
            </a:fld>
            <a:endParaRPr lang="en-US"/>
          </a:p>
        </p:txBody>
      </p:sp>
    </p:spTree>
    <p:extLst>
      <p:ext uri="{BB962C8B-B14F-4D97-AF65-F5344CB8AC3E}">
        <p14:creationId xmlns:p14="http://schemas.microsoft.com/office/powerpoint/2010/main" val="2838290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EBEB0-8B3C-9CEE-A541-A3CE742E71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4A6DB98-38D1-8D45-2289-2165CE326A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AE39F52-61B2-A6DE-14D3-EA7575F7387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C2183E9-6BFC-4657-64C6-D63BE4F205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D6B725-0966-5414-240C-C30C5A7950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15E430-CD20-F4D5-1A0E-84446FA6E84A}"/>
              </a:ext>
            </a:extLst>
          </p:cNvPr>
          <p:cNvSpPr>
            <a:spLocks noGrp="1"/>
          </p:cNvSpPr>
          <p:nvPr>
            <p:ph type="dt" sz="half" idx="10"/>
          </p:nvPr>
        </p:nvSpPr>
        <p:spPr/>
        <p:txBody>
          <a:bodyPr/>
          <a:lstStyle/>
          <a:p>
            <a:fld id="{769D8DDA-5C7C-884D-B191-67D3ACA49F66}" type="datetimeFigureOut">
              <a:rPr lang="en-US" smtClean="0"/>
              <a:t>2/26/24</a:t>
            </a:fld>
            <a:endParaRPr lang="en-US"/>
          </a:p>
        </p:txBody>
      </p:sp>
      <p:sp>
        <p:nvSpPr>
          <p:cNvPr id="8" name="Footer Placeholder 7">
            <a:extLst>
              <a:ext uri="{FF2B5EF4-FFF2-40B4-BE49-F238E27FC236}">
                <a16:creationId xmlns:a16="http://schemas.microsoft.com/office/drawing/2014/main" id="{2AE56EE9-14D7-C92F-8A3F-B13CD016011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C647EC-7DB4-7620-9489-5FED3A235DCF}"/>
              </a:ext>
            </a:extLst>
          </p:cNvPr>
          <p:cNvSpPr>
            <a:spLocks noGrp="1"/>
          </p:cNvSpPr>
          <p:nvPr>
            <p:ph type="sldNum" sz="quarter" idx="12"/>
          </p:nvPr>
        </p:nvSpPr>
        <p:spPr/>
        <p:txBody>
          <a:bodyPr/>
          <a:lstStyle/>
          <a:p>
            <a:fld id="{D3B083BE-33C9-DC42-84E0-45EE867CB19A}" type="slidenum">
              <a:rPr lang="en-US" smtClean="0"/>
              <a:t>‹#›</a:t>
            </a:fld>
            <a:endParaRPr lang="en-US"/>
          </a:p>
        </p:txBody>
      </p:sp>
    </p:spTree>
    <p:extLst>
      <p:ext uri="{BB962C8B-B14F-4D97-AF65-F5344CB8AC3E}">
        <p14:creationId xmlns:p14="http://schemas.microsoft.com/office/powerpoint/2010/main" val="2830254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76794-8BCB-8C68-452D-2E8F4CCB070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2FD980-CD5C-545A-4F23-6BA20A2537F3}"/>
              </a:ext>
            </a:extLst>
          </p:cNvPr>
          <p:cNvSpPr>
            <a:spLocks noGrp="1"/>
          </p:cNvSpPr>
          <p:nvPr>
            <p:ph type="dt" sz="half" idx="10"/>
          </p:nvPr>
        </p:nvSpPr>
        <p:spPr/>
        <p:txBody>
          <a:bodyPr/>
          <a:lstStyle/>
          <a:p>
            <a:fld id="{769D8DDA-5C7C-884D-B191-67D3ACA49F66}" type="datetimeFigureOut">
              <a:rPr lang="en-US" smtClean="0"/>
              <a:t>2/26/24</a:t>
            </a:fld>
            <a:endParaRPr lang="en-US"/>
          </a:p>
        </p:txBody>
      </p:sp>
      <p:sp>
        <p:nvSpPr>
          <p:cNvPr id="4" name="Footer Placeholder 3">
            <a:extLst>
              <a:ext uri="{FF2B5EF4-FFF2-40B4-BE49-F238E27FC236}">
                <a16:creationId xmlns:a16="http://schemas.microsoft.com/office/drawing/2014/main" id="{6EE9E43A-91E2-9A01-60DC-3AADF575AD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4BDD29-18C6-10AE-CE28-C8C85A68D01C}"/>
              </a:ext>
            </a:extLst>
          </p:cNvPr>
          <p:cNvSpPr>
            <a:spLocks noGrp="1"/>
          </p:cNvSpPr>
          <p:nvPr>
            <p:ph type="sldNum" sz="quarter" idx="12"/>
          </p:nvPr>
        </p:nvSpPr>
        <p:spPr/>
        <p:txBody>
          <a:bodyPr/>
          <a:lstStyle/>
          <a:p>
            <a:fld id="{D3B083BE-33C9-DC42-84E0-45EE867CB19A}" type="slidenum">
              <a:rPr lang="en-US" smtClean="0"/>
              <a:t>‹#›</a:t>
            </a:fld>
            <a:endParaRPr lang="en-US"/>
          </a:p>
        </p:txBody>
      </p:sp>
    </p:spTree>
    <p:extLst>
      <p:ext uri="{BB962C8B-B14F-4D97-AF65-F5344CB8AC3E}">
        <p14:creationId xmlns:p14="http://schemas.microsoft.com/office/powerpoint/2010/main" val="3782366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9EC04B-EFF7-DD02-6DA7-FAA7062F351B}"/>
              </a:ext>
            </a:extLst>
          </p:cNvPr>
          <p:cNvSpPr>
            <a:spLocks noGrp="1"/>
          </p:cNvSpPr>
          <p:nvPr>
            <p:ph type="dt" sz="half" idx="10"/>
          </p:nvPr>
        </p:nvSpPr>
        <p:spPr/>
        <p:txBody>
          <a:bodyPr/>
          <a:lstStyle/>
          <a:p>
            <a:fld id="{769D8DDA-5C7C-884D-B191-67D3ACA49F66}" type="datetimeFigureOut">
              <a:rPr lang="en-US" smtClean="0"/>
              <a:t>2/26/24</a:t>
            </a:fld>
            <a:endParaRPr lang="en-US"/>
          </a:p>
        </p:txBody>
      </p:sp>
      <p:sp>
        <p:nvSpPr>
          <p:cNvPr id="3" name="Footer Placeholder 2">
            <a:extLst>
              <a:ext uri="{FF2B5EF4-FFF2-40B4-BE49-F238E27FC236}">
                <a16:creationId xmlns:a16="http://schemas.microsoft.com/office/drawing/2014/main" id="{EFC3D23A-9A53-1B0A-D313-0BE0ABB8012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D462A1-9E9E-75A3-7A98-5A4FD316981C}"/>
              </a:ext>
            </a:extLst>
          </p:cNvPr>
          <p:cNvSpPr>
            <a:spLocks noGrp="1"/>
          </p:cNvSpPr>
          <p:nvPr>
            <p:ph type="sldNum" sz="quarter" idx="12"/>
          </p:nvPr>
        </p:nvSpPr>
        <p:spPr/>
        <p:txBody>
          <a:bodyPr/>
          <a:lstStyle/>
          <a:p>
            <a:fld id="{D3B083BE-33C9-DC42-84E0-45EE867CB19A}" type="slidenum">
              <a:rPr lang="en-US" smtClean="0"/>
              <a:t>‹#›</a:t>
            </a:fld>
            <a:endParaRPr lang="en-US"/>
          </a:p>
        </p:txBody>
      </p:sp>
    </p:spTree>
    <p:extLst>
      <p:ext uri="{BB962C8B-B14F-4D97-AF65-F5344CB8AC3E}">
        <p14:creationId xmlns:p14="http://schemas.microsoft.com/office/powerpoint/2010/main" val="466245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151F-8A8A-408C-013B-6401F91AC3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2D303B-0CA7-4523-6358-D784E04F37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D42ECC-23A9-C936-7FD8-05D29104B4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D01B47-7DE5-50F6-A51D-43BF1EDBD8CB}"/>
              </a:ext>
            </a:extLst>
          </p:cNvPr>
          <p:cNvSpPr>
            <a:spLocks noGrp="1"/>
          </p:cNvSpPr>
          <p:nvPr>
            <p:ph type="dt" sz="half" idx="10"/>
          </p:nvPr>
        </p:nvSpPr>
        <p:spPr/>
        <p:txBody>
          <a:bodyPr/>
          <a:lstStyle/>
          <a:p>
            <a:fld id="{769D8DDA-5C7C-884D-B191-67D3ACA49F66}" type="datetimeFigureOut">
              <a:rPr lang="en-US" smtClean="0"/>
              <a:t>2/26/24</a:t>
            </a:fld>
            <a:endParaRPr lang="en-US"/>
          </a:p>
        </p:txBody>
      </p:sp>
      <p:sp>
        <p:nvSpPr>
          <p:cNvPr id="6" name="Footer Placeholder 5">
            <a:extLst>
              <a:ext uri="{FF2B5EF4-FFF2-40B4-BE49-F238E27FC236}">
                <a16:creationId xmlns:a16="http://schemas.microsoft.com/office/drawing/2014/main" id="{27278D3A-48F5-3A49-2B51-A0FCC47627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9C4B0D-3B10-49FA-D7B2-A9671E61575D}"/>
              </a:ext>
            </a:extLst>
          </p:cNvPr>
          <p:cNvSpPr>
            <a:spLocks noGrp="1"/>
          </p:cNvSpPr>
          <p:nvPr>
            <p:ph type="sldNum" sz="quarter" idx="12"/>
          </p:nvPr>
        </p:nvSpPr>
        <p:spPr/>
        <p:txBody>
          <a:bodyPr/>
          <a:lstStyle/>
          <a:p>
            <a:fld id="{D3B083BE-33C9-DC42-84E0-45EE867CB19A}" type="slidenum">
              <a:rPr lang="en-US" smtClean="0"/>
              <a:t>‹#›</a:t>
            </a:fld>
            <a:endParaRPr lang="en-US"/>
          </a:p>
        </p:txBody>
      </p:sp>
    </p:spTree>
    <p:extLst>
      <p:ext uri="{BB962C8B-B14F-4D97-AF65-F5344CB8AC3E}">
        <p14:creationId xmlns:p14="http://schemas.microsoft.com/office/powerpoint/2010/main" val="1540752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E0E64-B454-2930-6AC7-9D7797973C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E38472-8F62-C7C4-8356-32C16DEED7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E42D28F-CE8E-10FC-6658-D801A79BD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34CE98-E8BA-57B2-8BD9-114D56484817}"/>
              </a:ext>
            </a:extLst>
          </p:cNvPr>
          <p:cNvSpPr>
            <a:spLocks noGrp="1"/>
          </p:cNvSpPr>
          <p:nvPr>
            <p:ph type="dt" sz="half" idx="10"/>
          </p:nvPr>
        </p:nvSpPr>
        <p:spPr/>
        <p:txBody>
          <a:bodyPr/>
          <a:lstStyle/>
          <a:p>
            <a:fld id="{769D8DDA-5C7C-884D-B191-67D3ACA49F66}" type="datetimeFigureOut">
              <a:rPr lang="en-US" smtClean="0"/>
              <a:t>2/26/24</a:t>
            </a:fld>
            <a:endParaRPr lang="en-US"/>
          </a:p>
        </p:txBody>
      </p:sp>
      <p:sp>
        <p:nvSpPr>
          <p:cNvPr id="6" name="Footer Placeholder 5">
            <a:extLst>
              <a:ext uri="{FF2B5EF4-FFF2-40B4-BE49-F238E27FC236}">
                <a16:creationId xmlns:a16="http://schemas.microsoft.com/office/drawing/2014/main" id="{156279FD-F78A-37BF-EE31-52FDFBB7C3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FEEDE2-1EEA-1A9C-89B1-96952BC7F1E9}"/>
              </a:ext>
            </a:extLst>
          </p:cNvPr>
          <p:cNvSpPr>
            <a:spLocks noGrp="1"/>
          </p:cNvSpPr>
          <p:nvPr>
            <p:ph type="sldNum" sz="quarter" idx="12"/>
          </p:nvPr>
        </p:nvSpPr>
        <p:spPr/>
        <p:txBody>
          <a:bodyPr/>
          <a:lstStyle/>
          <a:p>
            <a:fld id="{D3B083BE-33C9-DC42-84E0-45EE867CB19A}" type="slidenum">
              <a:rPr lang="en-US" smtClean="0"/>
              <a:t>‹#›</a:t>
            </a:fld>
            <a:endParaRPr lang="en-US"/>
          </a:p>
        </p:txBody>
      </p:sp>
    </p:spTree>
    <p:extLst>
      <p:ext uri="{BB962C8B-B14F-4D97-AF65-F5344CB8AC3E}">
        <p14:creationId xmlns:p14="http://schemas.microsoft.com/office/powerpoint/2010/main" val="38719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17EC18-C72E-7A77-B220-0E9C52F08F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10FF791-E2F6-CE8D-641B-D17B35CB3D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7F61C1-A75A-30B7-5C73-D311C04371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9D8DDA-5C7C-884D-B191-67D3ACA49F66}" type="datetimeFigureOut">
              <a:rPr lang="en-US" smtClean="0"/>
              <a:t>2/26/24</a:t>
            </a:fld>
            <a:endParaRPr lang="en-US"/>
          </a:p>
        </p:txBody>
      </p:sp>
      <p:sp>
        <p:nvSpPr>
          <p:cNvPr id="5" name="Footer Placeholder 4">
            <a:extLst>
              <a:ext uri="{FF2B5EF4-FFF2-40B4-BE49-F238E27FC236}">
                <a16:creationId xmlns:a16="http://schemas.microsoft.com/office/drawing/2014/main" id="{095A1C19-4505-148E-6616-E515D457C5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7525742-6FA3-AAFB-457F-342885CF22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B083BE-33C9-DC42-84E0-45EE867CB19A}" type="slidenum">
              <a:rPr lang="en-US" smtClean="0"/>
              <a:t>‹#›</a:t>
            </a:fld>
            <a:endParaRPr lang="en-US"/>
          </a:p>
        </p:txBody>
      </p:sp>
    </p:spTree>
    <p:extLst>
      <p:ext uri="{BB962C8B-B14F-4D97-AF65-F5344CB8AC3E}">
        <p14:creationId xmlns:p14="http://schemas.microsoft.com/office/powerpoint/2010/main" val="1249031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2.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3.jpeg"/><Relationship Id="rId7" Type="http://schemas.openxmlformats.org/officeDocument/2006/relationships/diagramColors" Target="../diagrams/colors3.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5D95853-664B-8220-6315-34416A4DB7EF}"/>
              </a:ext>
            </a:extLst>
          </p:cNvPr>
          <p:cNvPicPr>
            <a:picLocks noChangeAspect="1"/>
          </p:cNvPicPr>
          <p:nvPr/>
        </p:nvPicPr>
        <p:blipFill rotWithShape="1">
          <a:blip r:embed="rId2">
            <a:alphaModFix amt="50000"/>
          </a:blip>
          <a:srcRect l="717" r="10394"/>
          <a:stretch/>
        </p:blipFill>
        <p:spPr>
          <a:xfrm>
            <a:off x="20" y="1"/>
            <a:ext cx="12191980" cy="6857999"/>
          </a:xfrm>
          <a:prstGeom prst="rect">
            <a:avLst/>
          </a:prstGeom>
        </p:spPr>
      </p:pic>
      <p:sp>
        <p:nvSpPr>
          <p:cNvPr id="2" name="Title 1">
            <a:extLst>
              <a:ext uri="{FF2B5EF4-FFF2-40B4-BE49-F238E27FC236}">
                <a16:creationId xmlns:a16="http://schemas.microsoft.com/office/drawing/2014/main" id="{62FCE50A-A873-E097-1B1B-46211DDE5DFC}"/>
              </a:ext>
            </a:extLst>
          </p:cNvPr>
          <p:cNvSpPr>
            <a:spLocks noGrp="1"/>
          </p:cNvSpPr>
          <p:nvPr>
            <p:ph type="ctrTitle"/>
          </p:nvPr>
        </p:nvSpPr>
        <p:spPr>
          <a:xfrm>
            <a:off x="1524000" y="1122362"/>
            <a:ext cx="9144000" cy="2900518"/>
          </a:xfrm>
        </p:spPr>
        <p:txBody>
          <a:bodyPr>
            <a:normAutofit/>
          </a:bodyPr>
          <a:lstStyle/>
          <a:p>
            <a:r>
              <a:rPr lang="en-US">
                <a:solidFill>
                  <a:srgbClr val="FFFFFF"/>
                </a:solidFill>
              </a:rPr>
              <a:t>TDA Presentation</a:t>
            </a:r>
          </a:p>
        </p:txBody>
      </p:sp>
      <p:sp>
        <p:nvSpPr>
          <p:cNvPr id="3" name="Subtitle 2">
            <a:extLst>
              <a:ext uri="{FF2B5EF4-FFF2-40B4-BE49-F238E27FC236}">
                <a16:creationId xmlns:a16="http://schemas.microsoft.com/office/drawing/2014/main" id="{04777EA5-36BD-DEE3-94AB-5B5991E38ADD}"/>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By Elvis Kimara</a:t>
            </a:r>
          </a:p>
        </p:txBody>
      </p:sp>
    </p:spTree>
    <p:extLst>
      <p:ext uri="{BB962C8B-B14F-4D97-AF65-F5344CB8AC3E}">
        <p14:creationId xmlns:p14="http://schemas.microsoft.com/office/powerpoint/2010/main" val="19608789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60D2DCC-A3B3-44D7-3F99-FB89347B394E}"/>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CEE0EE3-87A1-D549-3E97-01037500234B}"/>
              </a:ext>
            </a:extLst>
          </p:cNvPr>
          <p:cNvPicPr>
            <a:picLocks noChangeAspect="1"/>
          </p:cNvPicPr>
          <p:nvPr/>
        </p:nvPicPr>
        <p:blipFill>
          <a:blip r:embed="rId2"/>
          <a:stretch>
            <a:fillRect/>
          </a:stretch>
        </p:blipFill>
        <p:spPr>
          <a:xfrm>
            <a:off x="209807" y="2370155"/>
            <a:ext cx="11772385" cy="730853"/>
          </a:xfrm>
          <a:prstGeom prst="rect">
            <a:avLst/>
          </a:prstGeom>
        </p:spPr>
      </p:pic>
      <p:pic>
        <p:nvPicPr>
          <p:cNvPr id="9" name="Picture 8">
            <a:extLst>
              <a:ext uri="{FF2B5EF4-FFF2-40B4-BE49-F238E27FC236}">
                <a16:creationId xmlns:a16="http://schemas.microsoft.com/office/drawing/2014/main" id="{F5B1B7E4-07EB-287C-7037-0EE496DB2411}"/>
              </a:ext>
            </a:extLst>
          </p:cNvPr>
          <p:cNvPicPr>
            <a:picLocks noChangeAspect="1"/>
          </p:cNvPicPr>
          <p:nvPr/>
        </p:nvPicPr>
        <p:blipFill>
          <a:blip r:embed="rId3"/>
          <a:stretch>
            <a:fillRect/>
          </a:stretch>
        </p:blipFill>
        <p:spPr>
          <a:xfrm>
            <a:off x="643278" y="3768942"/>
            <a:ext cx="10580503" cy="730853"/>
          </a:xfrm>
          <a:prstGeom prst="rect">
            <a:avLst/>
          </a:prstGeom>
        </p:spPr>
      </p:pic>
      <p:pic>
        <p:nvPicPr>
          <p:cNvPr id="13" name="Picture 12">
            <a:extLst>
              <a:ext uri="{FF2B5EF4-FFF2-40B4-BE49-F238E27FC236}">
                <a16:creationId xmlns:a16="http://schemas.microsoft.com/office/drawing/2014/main" id="{60333335-D219-F3CF-9B48-358CB90A2FDE}"/>
              </a:ext>
            </a:extLst>
          </p:cNvPr>
          <p:cNvPicPr>
            <a:picLocks noChangeAspect="1"/>
          </p:cNvPicPr>
          <p:nvPr/>
        </p:nvPicPr>
        <p:blipFill>
          <a:blip r:embed="rId4"/>
          <a:stretch>
            <a:fillRect/>
          </a:stretch>
        </p:blipFill>
        <p:spPr>
          <a:xfrm>
            <a:off x="3488470" y="5052063"/>
            <a:ext cx="5892800" cy="838200"/>
          </a:xfrm>
          <a:prstGeom prst="rect">
            <a:avLst/>
          </a:prstGeom>
        </p:spPr>
      </p:pic>
      <p:sp>
        <p:nvSpPr>
          <p:cNvPr id="14" name="TextBox 13">
            <a:extLst>
              <a:ext uri="{FF2B5EF4-FFF2-40B4-BE49-F238E27FC236}">
                <a16:creationId xmlns:a16="http://schemas.microsoft.com/office/drawing/2014/main" id="{10513080-6186-EC9F-2DB2-5CD9978382CB}"/>
              </a:ext>
            </a:extLst>
          </p:cNvPr>
          <p:cNvSpPr txBox="1"/>
          <p:nvPr/>
        </p:nvSpPr>
        <p:spPr>
          <a:xfrm>
            <a:off x="733926" y="842211"/>
            <a:ext cx="1827423" cy="369332"/>
          </a:xfrm>
          <a:prstGeom prst="rect">
            <a:avLst/>
          </a:prstGeom>
          <a:noFill/>
        </p:spPr>
        <p:txBody>
          <a:bodyPr wrap="none" rtlCol="0">
            <a:spAutoFit/>
          </a:bodyPr>
          <a:lstStyle/>
          <a:p>
            <a:r>
              <a:rPr lang="en-US" dirty="0"/>
              <a:t>Loss comparisons</a:t>
            </a:r>
          </a:p>
        </p:txBody>
      </p:sp>
    </p:spTree>
    <p:extLst>
      <p:ext uri="{BB962C8B-B14F-4D97-AF65-F5344CB8AC3E}">
        <p14:creationId xmlns:p14="http://schemas.microsoft.com/office/powerpoint/2010/main" val="30433319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45D7E4-551D-B494-9750-D7DED5D0DA48}"/>
            </a:ext>
          </a:extLst>
        </p:cNvPr>
        <p:cNvGrpSpPr/>
        <p:nvPr/>
      </p:nvGrpSpPr>
      <p:grpSpPr>
        <a:xfrm>
          <a:off x="0" y="0"/>
          <a:ext cx="0" cy="0"/>
          <a:chOff x="0" y="0"/>
          <a:chExt cx="0" cy="0"/>
        </a:xfrm>
      </p:grpSpPr>
      <p:sp>
        <p:nvSpPr>
          <p:cNvPr id="14" name="TextBox 13">
            <a:extLst>
              <a:ext uri="{FF2B5EF4-FFF2-40B4-BE49-F238E27FC236}">
                <a16:creationId xmlns:a16="http://schemas.microsoft.com/office/drawing/2014/main" id="{FB406056-B513-6A24-90B1-D9F486F6D433}"/>
              </a:ext>
            </a:extLst>
          </p:cNvPr>
          <p:cNvSpPr txBox="1"/>
          <p:nvPr/>
        </p:nvSpPr>
        <p:spPr>
          <a:xfrm>
            <a:off x="733926" y="842211"/>
            <a:ext cx="1827423" cy="369332"/>
          </a:xfrm>
          <a:prstGeom prst="rect">
            <a:avLst/>
          </a:prstGeom>
          <a:noFill/>
        </p:spPr>
        <p:txBody>
          <a:bodyPr wrap="none" rtlCol="0">
            <a:spAutoFit/>
          </a:bodyPr>
          <a:lstStyle/>
          <a:p>
            <a:r>
              <a:rPr lang="en-US" dirty="0"/>
              <a:t>Loss comparisons</a:t>
            </a:r>
          </a:p>
        </p:txBody>
      </p:sp>
      <p:pic>
        <p:nvPicPr>
          <p:cNvPr id="2" name="Picture 1">
            <a:extLst>
              <a:ext uri="{FF2B5EF4-FFF2-40B4-BE49-F238E27FC236}">
                <a16:creationId xmlns:a16="http://schemas.microsoft.com/office/drawing/2014/main" id="{B60A2E5C-37EE-2EDC-BE9B-8192B95F5D7C}"/>
              </a:ext>
            </a:extLst>
          </p:cNvPr>
          <p:cNvPicPr>
            <a:picLocks noChangeAspect="1"/>
          </p:cNvPicPr>
          <p:nvPr/>
        </p:nvPicPr>
        <p:blipFill>
          <a:blip r:embed="rId2"/>
          <a:stretch>
            <a:fillRect/>
          </a:stretch>
        </p:blipFill>
        <p:spPr>
          <a:xfrm>
            <a:off x="252248" y="1680940"/>
            <a:ext cx="11477297" cy="3803012"/>
          </a:xfrm>
          <a:prstGeom prst="rect">
            <a:avLst/>
          </a:prstGeom>
        </p:spPr>
      </p:pic>
    </p:spTree>
    <p:extLst>
      <p:ext uri="{BB962C8B-B14F-4D97-AF65-F5344CB8AC3E}">
        <p14:creationId xmlns:p14="http://schemas.microsoft.com/office/powerpoint/2010/main" val="1146502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A827D-3A4F-3109-0BB4-ED72FF20230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A6683CD-80C0-E9B2-78AE-3078A0CB47B3}"/>
              </a:ext>
            </a:extLst>
          </p:cNvPr>
          <p:cNvPicPr>
            <a:picLocks noChangeAspect="1"/>
          </p:cNvPicPr>
          <p:nvPr/>
        </p:nvPicPr>
        <p:blipFill>
          <a:blip r:embed="rId2"/>
          <a:stretch>
            <a:fillRect/>
          </a:stretch>
        </p:blipFill>
        <p:spPr>
          <a:xfrm>
            <a:off x="882870" y="51128"/>
            <a:ext cx="10150366" cy="6806872"/>
          </a:xfrm>
          <a:prstGeom prst="rect">
            <a:avLst/>
          </a:prstGeom>
        </p:spPr>
      </p:pic>
    </p:spTree>
    <p:extLst>
      <p:ext uri="{BB962C8B-B14F-4D97-AF65-F5344CB8AC3E}">
        <p14:creationId xmlns:p14="http://schemas.microsoft.com/office/powerpoint/2010/main" val="25325799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AE4813-905F-093F-B6FF-F1B7524C3554}"/>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8716A0AA-95EA-3333-F443-559C09AE0C14}"/>
              </a:ext>
            </a:extLst>
          </p:cNvPr>
          <p:cNvPicPr>
            <a:picLocks noChangeAspect="1"/>
          </p:cNvPicPr>
          <p:nvPr/>
        </p:nvPicPr>
        <p:blipFill>
          <a:blip r:embed="rId2"/>
          <a:stretch>
            <a:fillRect/>
          </a:stretch>
        </p:blipFill>
        <p:spPr>
          <a:xfrm>
            <a:off x="233839" y="1294410"/>
            <a:ext cx="11464645" cy="3696289"/>
          </a:xfrm>
          <a:prstGeom prst="rect">
            <a:avLst/>
          </a:prstGeom>
        </p:spPr>
      </p:pic>
    </p:spTree>
    <p:extLst>
      <p:ext uri="{BB962C8B-B14F-4D97-AF65-F5344CB8AC3E}">
        <p14:creationId xmlns:p14="http://schemas.microsoft.com/office/powerpoint/2010/main" val="36314556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3DC129-9E18-2386-1A1E-6C7EF3419D3A}"/>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4056B94-4244-3928-7684-FBE382F7B166}"/>
              </a:ext>
            </a:extLst>
          </p:cNvPr>
          <p:cNvPicPr>
            <a:picLocks noChangeAspect="1"/>
          </p:cNvPicPr>
          <p:nvPr/>
        </p:nvPicPr>
        <p:blipFill>
          <a:blip r:embed="rId2"/>
          <a:stretch>
            <a:fillRect/>
          </a:stretch>
        </p:blipFill>
        <p:spPr>
          <a:xfrm>
            <a:off x="483384" y="1214157"/>
            <a:ext cx="11225231" cy="3619100"/>
          </a:xfrm>
          <a:prstGeom prst="rect">
            <a:avLst/>
          </a:prstGeom>
        </p:spPr>
      </p:pic>
    </p:spTree>
    <p:extLst>
      <p:ext uri="{BB962C8B-B14F-4D97-AF65-F5344CB8AC3E}">
        <p14:creationId xmlns:p14="http://schemas.microsoft.com/office/powerpoint/2010/main" val="3870329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723CE1-7FAD-DD26-6416-3772A018282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37E2F22C-0598-FF81-CB12-3B2141E8144B}"/>
              </a:ext>
            </a:extLst>
          </p:cNvPr>
          <p:cNvPicPr>
            <a:picLocks noChangeAspect="1"/>
          </p:cNvPicPr>
          <p:nvPr/>
        </p:nvPicPr>
        <p:blipFill>
          <a:blip r:embed="rId3"/>
          <a:stretch>
            <a:fillRect/>
          </a:stretch>
        </p:blipFill>
        <p:spPr>
          <a:xfrm>
            <a:off x="842510" y="1852551"/>
            <a:ext cx="10506979" cy="3387530"/>
          </a:xfrm>
          <a:prstGeom prst="rect">
            <a:avLst/>
          </a:prstGeom>
        </p:spPr>
      </p:pic>
    </p:spTree>
    <p:extLst>
      <p:ext uri="{BB962C8B-B14F-4D97-AF65-F5344CB8AC3E}">
        <p14:creationId xmlns:p14="http://schemas.microsoft.com/office/powerpoint/2010/main" val="28616394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F59A3A-3056-5B5F-2726-267B13479B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E008D8-7856-870E-63F4-A295464D3A77}"/>
              </a:ext>
            </a:extLst>
          </p:cNvPr>
          <p:cNvSpPr>
            <a:spLocks noGrp="1"/>
          </p:cNvSpPr>
          <p:nvPr>
            <p:ph type="title"/>
          </p:nvPr>
        </p:nvSpPr>
        <p:spPr>
          <a:xfrm>
            <a:off x="838200" y="365125"/>
            <a:ext cx="10515600" cy="1325563"/>
          </a:xfrm>
        </p:spPr>
        <p:txBody>
          <a:bodyPr>
            <a:normAutofit/>
          </a:bodyPr>
          <a:lstStyle/>
          <a:p>
            <a:r>
              <a:rPr lang="en-US" sz="5400"/>
              <a:t>Next steps</a:t>
            </a:r>
          </a:p>
        </p:txBody>
      </p:sp>
      <p:sp>
        <p:nvSpPr>
          <p:cNvPr id="3" name="Content Placeholder 2">
            <a:extLst>
              <a:ext uri="{FF2B5EF4-FFF2-40B4-BE49-F238E27FC236}">
                <a16:creationId xmlns:a16="http://schemas.microsoft.com/office/drawing/2014/main" id="{7EF8BB56-23BD-91F3-2B11-A0282CB15F02}"/>
              </a:ext>
            </a:extLst>
          </p:cNvPr>
          <p:cNvSpPr>
            <a:spLocks noGrp="1"/>
          </p:cNvSpPr>
          <p:nvPr>
            <p:ph idx="1"/>
          </p:nvPr>
        </p:nvSpPr>
        <p:spPr>
          <a:xfrm>
            <a:off x="838200" y="1929384"/>
            <a:ext cx="10515600" cy="4251960"/>
          </a:xfrm>
        </p:spPr>
        <p:txBody>
          <a:bodyPr>
            <a:normAutofit/>
          </a:bodyPr>
          <a:lstStyle/>
          <a:p>
            <a:r>
              <a:rPr lang="en-US" sz="1800" b="0" i="0" u="none" strike="noStrike" dirty="0">
                <a:solidFill>
                  <a:srgbClr val="000000"/>
                </a:solidFill>
                <a:effectLst/>
                <a:latin typeface="Calibri" panose="020F0502020204030204" pitchFamily="34" charset="0"/>
              </a:rPr>
              <a:t>Meet </a:t>
            </a:r>
            <a:r>
              <a:rPr lang="en-US" sz="1800" b="0" i="0" u="none" strike="noStrike" dirty="0" err="1">
                <a:solidFill>
                  <a:srgbClr val="000000"/>
                </a:solidFill>
                <a:effectLst/>
                <a:latin typeface="Calibri" panose="020F0502020204030204" pitchFamily="34" charset="0"/>
              </a:rPr>
              <a:t>Anushrut</a:t>
            </a:r>
            <a:r>
              <a:rPr lang="en-US" sz="1800" b="0" i="0" u="none" strike="noStrike" dirty="0">
                <a:solidFill>
                  <a:srgbClr val="000000"/>
                </a:solidFill>
                <a:effectLst/>
                <a:latin typeface="Calibri" panose="020F0502020204030204" pitchFamily="34" charset="0"/>
              </a:rPr>
              <a:t> later this week to discuss what jobs to run next. More complex shapes, layers, ask questions, and set week goals.</a:t>
            </a:r>
          </a:p>
          <a:p>
            <a:r>
              <a:rPr lang="en-US" sz="1800" b="0" i="0" u="none" strike="noStrike" dirty="0">
                <a:solidFill>
                  <a:srgbClr val="000000"/>
                </a:solidFill>
                <a:effectLst/>
                <a:latin typeface="Calibri" panose="020F0502020204030204" pitchFamily="34" charset="0"/>
              </a:rPr>
              <a:t>Make better graphs for data analytics</a:t>
            </a:r>
          </a:p>
          <a:p>
            <a:endParaRPr lang="en-US" sz="1800" dirty="0">
              <a:solidFill>
                <a:srgbClr val="000000"/>
              </a:solidFill>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Done some early work on</a:t>
            </a:r>
          </a:p>
          <a:p>
            <a:pPr lvl="1"/>
            <a:r>
              <a:rPr lang="en-US" sz="1400" dirty="0">
                <a:solidFill>
                  <a:srgbClr val="000000"/>
                </a:solidFill>
                <a:latin typeface="Calibri" panose="020F0502020204030204" pitchFamily="34" charset="0"/>
              </a:rPr>
              <a:t>Vanilla </a:t>
            </a:r>
            <a:r>
              <a:rPr lang="en-US" sz="1400" dirty="0" err="1">
                <a:solidFill>
                  <a:srgbClr val="000000"/>
                </a:solidFill>
                <a:latin typeface="Calibri" panose="020F0502020204030204" pitchFamily="34" charset="0"/>
              </a:rPr>
              <a:t>PointNET</a:t>
            </a:r>
            <a:r>
              <a:rPr lang="en-US" sz="1400" dirty="0">
                <a:solidFill>
                  <a:srgbClr val="000000"/>
                </a:solidFill>
                <a:latin typeface="Calibri" panose="020F0502020204030204" pitchFamily="34" charset="0"/>
              </a:rPr>
              <a:t> AE for point cloud shape reconstruction</a:t>
            </a:r>
          </a:p>
          <a:p>
            <a:pPr lvl="1"/>
            <a:r>
              <a:rPr lang="en-US" sz="1400" b="0" i="0" u="none" strike="noStrike" dirty="0">
                <a:solidFill>
                  <a:srgbClr val="000000"/>
                </a:solidFill>
                <a:effectLst/>
                <a:latin typeface="Calibri" panose="020F0502020204030204" pitchFamily="34" charset="0"/>
              </a:rPr>
              <a:t>MLP for 3D reco</a:t>
            </a:r>
            <a:r>
              <a:rPr lang="en-US" sz="1400" dirty="0">
                <a:solidFill>
                  <a:srgbClr val="000000"/>
                </a:solidFill>
                <a:latin typeface="Calibri" panose="020F0502020204030204" pitchFamily="34" charset="0"/>
              </a:rPr>
              <a:t>nstruction using direct SDF loss (matching cubes for rendering)</a:t>
            </a:r>
          </a:p>
          <a:p>
            <a:pPr lvl="1"/>
            <a:r>
              <a:rPr lang="en-US" sz="1400" b="0" i="0" u="none" strike="noStrike" dirty="0">
                <a:solidFill>
                  <a:srgbClr val="000000"/>
                </a:solidFill>
                <a:effectLst/>
                <a:latin typeface="Calibri" panose="020F0502020204030204" pitchFamily="34" charset="0"/>
              </a:rPr>
              <a:t>MLP for 3D reco</a:t>
            </a:r>
            <a:r>
              <a:rPr lang="en-US" sz="1400" dirty="0">
                <a:solidFill>
                  <a:srgbClr val="000000"/>
                </a:solidFill>
                <a:latin typeface="Calibri" panose="020F0502020204030204" pitchFamily="34" charset="0"/>
              </a:rPr>
              <a:t>nstruction using </a:t>
            </a:r>
            <a:r>
              <a:rPr lang="en-US" sz="1400" dirty="0" err="1">
                <a:solidFill>
                  <a:srgbClr val="000000"/>
                </a:solidFill>
                <a:latin typeface="Calibri" panose="020F0502020204030204" pitchFamily="34" charset="0"/>
              </a:rPr>
              <a:t>Eikonal</a:t>
            </a:r>
            <a:r>
              <a:rPr lang="en-US" sz="1400" dirty="0">
                <a:solidFill>
                  <a:srgbClr val="000000"/>
                </a:solidFill>
                <a:latin typeface="Calibri" panose="020F0502020204030204" pitchFamily="34" charset="0"/>
              </a:rPr>
              <a:t> Equation (matching cubes for rendering)</a:t>
            </a:r>
            <a:endParaRPr lang="en-US" sz="1400" b="0" i="0" u="none" strike="noStrike" dirty="0">
              <a:solidFill>
                <a:srgbClr val="000000"/>
              </a:solidFill>
              <a:effectLst/>
              <a:latin typeface="Arial" panose="020B0604020202020204" pitchFamily="34" charset="0"/>
            </a:endParaRPr>
          </a:p>
          <a:p>
            <a:endParaRPr lang="en-US" sz="2200" dirty="0"/>
          </a:p>
        </p:txBody>
      </p:sp>
    </p:spTree>
    <p:extLst>
      <p:ext uri="{BB962C8B-B14F-4D97-AF65-F5344CB8AC3E}">
        <p14:creationId xmlns:p14="http://schemas.microsoft.com/office/powerpoint/2010/main" val="2772821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Flowchart: Document 16">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4CD389-806E-044E-CDF1-DB4ED4F939B0}"/>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Chamfer distance</a:t>
            </a:r>
          </a:p>
        </p:txBody>
      </p:sp>
      <p:pic>
        <p:nvPicPr>
          <p:cNvPr id="4" name="Content Placeholder 3">
            <a:extLst>
              <a:ext uri="{FF2B5EF4-FFF2-40B4-BE49-F238E27FC236}">
                <a16:creationId xmlns:a16="http://schemas.microsoft.com/office/drawing/2014/main" id="{2F97E4BF-84F1-6175-2D79-73F5DFDFB3B3}"/>
              </a:ext>
            </a:extLst>
          </p:cNvPr>
          <p:cNvPicPr>
            <a:picLocks noGrp="1" noChangeAspect="1"/>
          </p:cNvPicPr>
          <p:nvPr>
            <p:ph idx="1"/>
          </p:nvPr>
        </p:nvPicPr>
        <p:blipFill>
          <a:blip r:embed="rId2"/>
          <a:stretch>
            <a:fillRect/>
          </a:stretch>
        </p:blipFill>
        <p:spPr>
          <a:xfrm>
            <a:off x="4207933" y="876219"/>
            <a:ext cx="7347537" cy="5106538"/>
          </a:xfrm>
          <a:prstGeom prst="rect">
            <a:avLst/>
          </a:prstGeom>
        </p:spPr>
      </p:pic>
    </p:spTree>
    <p:extLst>
      <p:ext uri="{BB962C8B-B14F-4D97-AF65-F5344CB8AC3E}">
        <p14:creationId xmlns:p14="http://schemas.microsoft.com/office/powerpoint/2010/main" val="938885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EA7C-9FF4-CAEB-3C62-99A0DAA7FAC9}"/>
              </a:ext>
            </a:extLst>
          </p:cNvPr>
          <p:cNvSpPr>
            <a:spLocks noGrp="1"/>
          </p:cNvSpPr>
          <p:nvPr>
            <p:ph type="title"/>
          </p:nvPr>
        </p:nvSpPr>
        <p:spPr/>
        <p:txBody>
          <a:bodyPr/>
          <a:lstStyle/>
          <a:p>
            <a:r>
              <a:rPr lang="en-US"/>
              <a:t>Problem Definition</a:t>
            </a:r>
            <a:endParaRPr lang="en-US" dirty="0"/>
          </a:p>
        </p:txBody>
      </p:sp>
      <p:graphicFrame>
        <p:nvGraphicFramePr>
          <p:cNvPr id="19" name="Content Placeholder 2">
            <a:extLst>
              <a:ext uri="{FF2B5EF4-FFF2-40B4-BE49-F238E27FC236}">
                <a16:creationId xmlns:a16="http://schemas.microsoft.com/office/drawing/2014/main" id="{2729F3CD-30C2-E971-9E83-4B534172CB79}"/>
              </a:ext>
            </a:extLst>
          </p:cNvPr>
          <p:cNvGraphicFramePr>
            <a:graphicFrameLocks noGrp="1"/>
          </p:cNvGraphicFramePr>
          <p:nvPr>
            <p:ph idx="1"/>
            <p:extLst>
              <p:ext uri="{D42A27DB-BD31-4B8C-83A1-F6EECF244321}">
                <p14:modId xmlns:p14="http://schemas.microsoft.com/office/powerpoint/2010/main" val="326963451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97784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B0C5682-495D-8BC0-2D00-399C35BC9EC7}"/>
            </a:ext>
          </a:extLst>
        </p:cNvPr>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74751229-0244-4FBB-BED1-407467F4C9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016054-9FA3-2F2E-5100-2342110C5DAA}"/>
              </a:ext>
            </a:extLst>
          </p:cNvPr>
          <p:cNvSpPr>
            <a:spLocks noGrp="1"/>
          </p:cNvSpPr>
          <p:nvPr>
            <p:ph type="title"/>
          </p:nvPr>
        </p:nvSpPr>
        <p:spPr>
          <a:xfrm>
            <a:off x="2197101" y="735283"/>
            <a:ext cx="4978399" cy="3165045"/>
          </a:xfrm>
        </p:spPr>
        <p:txBody>
          <a:bodyPr vert="horz" lIns="91440" tIns="45720" rIns="91440" bIns="45720" rtlCol="0" anchor="b">
            <a:normAutofit/>
          </a:bodyPr>
          <a:lstStyle/>
          <a:p>
            <a:r>
              <a:rPr lang="en-US" sz="5200" kern="1200">
                <a:solidFill>
                  <a:schemeClr val="tx1"/>
                </a:solidFill>
                <a:latin typeface="+mj-lt"/>
                <a:ea typeface="+mj-ea"/>
                <a:cs typeface="+mj-cs"/>
              </a:rPr>
              <a:t>My Role</a:t>
            </a:r>
          </a:p>
        </p:txBody>
      </p:sp>
      <p:sp>
        <p:nvSpPr>
          <p:cNvPr id="3" name="Content Placeholder 2">
            <a:extLst>
              <a:ext uri="{FF2B5EF4-FFF2-40B4-BE49-F238E27FC236}">
                <a16:creationId xmlns:a16="http://schemas.microsoft.com/office/drawing/2014/main" id="{F4626C54-98A7-D90C-AE69-014ED0ECC6C3}"/>
              </a:ext>
            </a:extLst>
          </p:cNvPr>
          <p:cNvSpPr>
            <a:spLocks noGrp="1"/>
          </p:cNvSpPr>
          <p:nvPr>
            <p:ph idx="1"/>
          </p:nvPr>
        </p:nvSpPr>
        <p:spPr>
          <a:xfrm>
            <a:off x="2197101" y="4078423"/>
            <a:ext cx="4978399" cy="2058657"/>
          </a:xfrm>
        </p:spPr>
        <p:txBody>
          <a:bodyPr vert="horz" lIns="91440" tIns="45720" rIns="91440" bIns="45720" rtlCol="0">
            <a:normAutofit/>
          </a:bodyPr>
          <a:lstStyle/>
          <a:p>
            <a:pPr marL="0" indent="0">
              <a:buNone/>
            </a:pPr>
            <a:r>
              <a:rPr lang="en-US" sz="2400" kern="1200">
                <a:solidFill>
                  <a:schemeClr val="tx1"/>
                </a:solidFill>
                <a:latin typeface="+mn-lt"/>
                <a:ea typeface="+mn-ea"/>
                <a:cs typeface="+mn-cs"/>
              </a:rPr>
              <a:t>Run multiple jobs with different losses, and networks to test our methodology </a:t>
            </a:r>
          </a:p>
        </p:txBody>
      </p:sp>
      <p:pic>
        <p:nvPicPr>
          <p:cNvPr id="7" name="Graphic 6" descr="Social Network">
            <a:extLst>
              <a:ext uri="{FF2B5EF4-FFF2-40B4-BE49-F238E27FC236}">
                <a16:creationId xmlns:a16="http://schemas.microsoft.com/office/drawing/2014/main" id="{836A943E-8690-DA93-D3EE-528E035A7C7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17549" y="2776619"/>
            <a:ext cx="1289051" cy="1289051"/>
          </a:xfrm>
          <a:prstGeom prst="rect">
            <a:avLst/>
          </a:prstGeom>
        </p:spPr>
      </p:pic>
      <p:pic>
        <p:nvPicPr>
          <p:cNvPr id="9" name="Graphic 8" descr="Social Network">
            <a:extLst>
              <a:ext uri="{FF2B5EF4-FFF2-40B4-BE49-F238E27FC236}">
                <a16:creationId xmlns:a16="http://schemas.microsoft.com/office/drawing/2014/main" id="{6FE2A1F4-9C9D-4D07-9E32-3F8929F3BE2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07815" y="716407"/>
            <a:ext cx="5411343" cy="5411343"/>
          </a:xfrm>
          <a:prstGeom prst="rect">
            <a:avLst/>
          </a:prstGeom>
        </p:spPr>
      </p:pic>
    </p:spTree>
    <p:extLst>
      <p:ext uri="{BB962C8B-B14F-4D97-AF65-F5344CB8AC3E}">
        <p14:creationId xmlns:p14="http://schemas.microsoft.com/office/powerpoint/2010/main" val="4266570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D7F64A8-D625-4F61-A290-B499BB62AC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EA8893-1800-E780-8CBC-3A4D4D6DFED9}"/>
              </a:ext>
            </a:extLst>
          </p:cNvPr>
          <p:cNvSpPr>
            <a:spLocks noGrp="1"/>
          </p:cNvSpPr>
          <p:nvPr>
            <p:ph type="title"/>
          </p:nvPr>
        </p:nvSpPr>
        <p:spPr>
          <a:xfrm>
            <a:off x="2187363" y="1671569"/>
            <a:ext cx="5801917" cy="2228760"/>
          </a:xfrm>
        </p:spPr>
        <p:txBody>
          <a:bodyPr anchor="b">
            <a:normAutofit/>
          </a:bodyPr>
          <a:lstStyle/>
          <a:p>
            <a:r>
              <a:rPr lang="en-US" sz="4000"/>
              <a:t>Papers Read</a:t>
            </a:r>
          </a:p>
        </p:txBody>
      </p:sp>
      <p:pic>
        <p:nvPicPr>
          <p:cNvPr id="21" name="Graphic 20" descr="Brain">
            <a:extLst>
              <a:ext uri="{FF2B5EF4-FFF2-40B4-BE49-F238E27FC236}">
                <a16:creationId xmlns:a16="http://schemas.microsoft.com/office/drawing/2014/main" id="{D58622FC-FC5C-B486-209E-E65B42A6326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6948" y="2694018"/>
            <a:ext cx="1198532" cy="1198532"/>
          </a:xfrm>
          <a:prstGeom prst="rect">
            <a:avLst/>
          </a:prstGeom>
        </p:spPr>
      </p:pic>
      <p:sp>
        <p:nvSpPr>
          <p:cNvPr id="3" name="Content Placeholder 2">
            <a:extLst>
              <a:ext uri="{FF2B5EF4-FFF2-40B4-BE49-F238E27FC236}">
                <a16:creationId xmlns:a16="http://schemas.microsoft.com/office/drawing/2014/main" id="{8F6DF44D-9844-869E-B4FE-79C699FAED13}"/>
              </a:ext>
            </a:extLst>
          </p:cNvPr>
          <p:cNvSpPr>
            <a:spLocks noGrp="1"/>
          </p:cNvSpPr>
          <p:nvPr>
            <p:ph idx="1"/>
          </p:nvPr>
        </p:nvSpPr>
        <p:spPr>
          <a:xfrm>
            <a:off x="2187364" y="4072044"/>
            <a:ext cx="5801917" cy="2057045"/>
          </a:xfrm>
        </p:spPr>
        <p:txBody>
          <a:bodyPr>
            <a:normAutofit/>
          </a:bodyPr>
          <a:lstStyle/>
          <a:p>
            <a:pPr marL="514350" indent="-514350">
              <a:buFont typeface="+mj-lt"/>
              <a:buAutoNum type="arabicPeriod"/>
            </a:pPr>
            <a:r>
              <a:rPr lang="en-US" sz="1600" dirty="0">
                <a:effectLst/>
                <a:latin typeface="Calibri Light" panose="020F0302020204030204" pitchFamily="34" charset="0"/>
              </a:rPr>
              <a:t>Implicit Geometric Regularization for Learning Shapes</a:t>
            </a:r>
          </a:p>
          <a:p>
            <a:pPr marL="514350" indent="-514350">
              <a:buFont typeface="+mj-lt"/>
              <a:buAutoNum type="arabicPeriod"/>
            </a:pPr>
            <a:r>
              <a:rPr lang="en-US" sz="1600" dirty="0">
                <a:effectLst/>
                <a:latin typeface="Calibri Light" panose="020F0302020204030204" pitchFamily="34" charset="0"/>
              </a:rPr>
              <a:t>Divergence guided shape implicit neural representation for unoriented point clouds</a:t>
            </a:r>
          </a:p>
          <a:p>
            <a:pPr marL="514350" indent="-514350">
              <a:buFont typeface="+mj-lt"/>
              <a:buAutoNum type="arabicPeriod"/>
            </a:pPr>
            <a:r>
              <a:rPr lang="en-US" sz="1600" dirty="0">
                <a:effectLst/>
                <a:latin typeface="Calibri Light" panose="020F0302020204030204" pitchFamily="34" charset="0"/>
              </a:rPr>
              <a:t>Topology-controllable Implicit Surface Reconstruction Based on Persistent Homology</a:t>
            </a:r>
          </a:p>
          <a:p>
            <a:pPr marL="514350" indent="-514350">
              <a:buFont typeface="+mj-lt"/>
              <a:buAutoNum type="arabicPeriod"/>
            </a:pPr>
            <a:r>
              <a:rPr lang="en-US" sz="1600" dirty="0">
                <a:effectLst/>
                <a:latin typeface="Calibri Light" panose="020F0302020204030204" pitchFamily="34" charset="0"/>
              </a:rPr>
              <a:t>Neural Splines- Fitting 3D Surfaces With Infinitely-Wide Neural Networks</a:t>
            </a:r>
          </a:p>
          <a:p>
            <a:pPr marL="514350" indent="-514350">
              <a:buFont typeface="+mj-lt"/>
              <a:buAutoNum type="arabicPeriod"/>
            </a:pPr>
            <a:endParaRPr lang="en-US" sz="1600" dirty="0"/>
          </a:p>
        </p:txBody>
      </p:sp>
      <p:pic>
        <p:nvPicPr>
          <p:cNvPr id="9" name="Graphic 8" descr="Brain">
            <a:extLst>
              <a:ext uri="{FF2B5EF4-FFF2-40B4-BE49-F238E27FC236}">
                <a16:creationId xmlns:a16="http://schemas.microsoft.com/office/drawing/2014/main" id="{BC3974B9-E5D6-4E86-9B0E-CD2E4C7B41B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259779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BA36ECA-1687-6A44-AB2B-6982CA8BFF5C}"/>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BCADEB11-CEA4-B16C-BEA6-7A0815AD39AF}"/>
              </a:ext>
            </a:extLst>
          </p:cNvPr>
          <p:cNvPicPr>
            <a:picLocks noChangeAspect="1"/>
          </p:cNvPicPr>
          <p:nvPr/>
        </p:nvPicPr>
        <p:blipFill rotWithShape="1">
          <a:blip r:embed="rId2"/>
          <a:srcRect b="20495"/>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F6BEC74-31ED-E4E4-BE44-E821CB159C62}"/>
              </a:ext>
            </a:extLst>
          </p:cNvPr>
          <p:cNvSpPr>
            <a:spLocks noGrp="1"/>
          </p:cNvSpPr>
          <p:nvPr>
            <p:ph type="title"/>
          </p:nvPr>
        </p:nvSpPr>
        <p:spPr>
          <a:xfrm>
            <a:off x="838200" y="365125"/>
            <a:ext cx="10515600" cy="1325563"/>
          </a:xfrm>
        </p:spPr>
        <p:txBody>
          <a:bodyPr>
            <a:normAutofit/>
          </a:bodyPr>
          <a:lstStyle/>
          <a:p>
            <a:r>
              <a:rPr lang="en-US"/>
              <a:t>Methodology</a:t>
            </a:r>
            <a:endParaRPr lang="en-US" dirty="0"/>
          </a:p>
        </p:txBody>
      </p:sp>
      <p:graphicFrame>
        <p:nvGraphicFramePr>
          <p:cNvPr id="11" name="Content Placeholder 2">
            <a:extLst>
              <a:ext uri="{FF2B5EF4-FFF2-40B4-BE49-F238E27FC236}">
                <a16:creationId xmlns:a16="http://schemas.microsoft.com/office/drawing/2014/main" id="{715DB6F6-8A75-F9F7-D842-9A79B3D2F04D}"/>
              </a:ext>
            </a:extLst>
          </p:cNvPr>
          <p:cNvGraphicFramePr>
            <a:graphicFrameLocks noGrp="1"/>
          </p:cNvGraphicFramePr>
          <p:nvPr>
            <p:ph idx="1"/>
            <p:extLst>
              <p:ext uri="{D42A27DB-BD31-4B8C-83A1-F6EECF244321}">
                <p14:modId xmlns:p14="http://schemas.microsoft.com/office/powerpoint/2010/main" val="115537640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4470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679A098-8F43-973D-BD63-C69DE702A917}"/>
              </a:ext>
            </a:extLst>
          </p:cNvPr>
          <p:cNvPicPr>
            <a:picLocks noChangeAspect="1"/>
          </p:cNvPicPr>
          <p:nvPr/>
        </p:nvPicPr>
        <p:blipFill rotWithShape="1">
          <a:blip r:embed="rId3">
            <a:duotone>
              <a:schemeClr val="bg2">
                <a:shade val="45000"/>
                <a:satMod val="135000"/>
              </a:schemeClr>
              <a:prstClr val="white"/>
            </a:duotone>
          </a:blip>
          <a:srcRect b="6250"/>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0" name="TextBox 2">
            <a:extLst>
              <a:ext uri="{FF2B5EF4-FFF2-40B4-BE49-F238E27FC236}">
                <a16:creationId xmlns:a16="http://schemas.microsoft.com/office/drawing/2014/main" id="{98BCD96E-4F41-F0B8-79D4-4AEAFB69E788}"/>
              </a:ext>
            </a:extLst>
          </p:cNvPr>
          <p:cNvGraphicFramePr/>
          <p:nvPr>
            <p:extLst>
              <p:ext uri="{D42A27DB-BD31-4B8C-83A1-F6EECF244321}">
                <p14:modId xmlns:p14="http://schemas.microsoft.com/office/powerpoint/2010/main" val="13799759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45757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F34B9F6-95A1-C13F-68AB-B06245562807}"/>
              </a:ext>
            </a:extLst>
          </p:cNvPr>
          <p:cNvSpPr txBox="1"/>
          <p:nvPr/>
        </p:nvSpPr>
        <p:spPr>
          <a:xfrm>
            <a:off x="3048000" y="3246961"/>
            <a:ext cx="6096000" cy="369332"/>
          </a:xfrm>
          <a:prstGeom prst="rect">
            <a:avLst/>
          </a:prstGeom>
          <a:noFill/>
        </p:spPr>
        <p:txBody>
          <a:bodyPr wrap="square">
            <a:spAutoFit/>
          </a:bodyPr>
          <a:lstStyle/>
          <a:p>
            <a:r>
              <a:rPr lang="en-US" b="0" dirty="0">
                <a:effectLst/>
              </a:rPr>
              <a:t> </a:t>
            </a:r>
            <a:endParaRPr lang="en-US" dirty="0"/>
          </a:p>
        </p:txBody>
      </p:sp>
      <p:sp>
        <p:nvSpPr>
          <p:cNvPr id="6" name="TextBox 5">
            <a:extLst>
              <a:ext uri="{FF2B5EF4-FFF2-40B4-BE49-F238E27FC236}">
                <a16:creationId xmlns:a16="http://schemas.microsoft.com/office/drawing/2014/main" id="{73F30207-AEC7-C3D2-AE11-B9318B2480FD}"/>
              </a:ext>
            </a:extLst>
          </p:cNvPr>
          <p:cNvSpPr txBox="1"/>
          <p:nvPr/>
        </p:nvSpPr>
        <p:spPr>
          <a:xfrm>
            <a:off x="3048000" y="3246961"/>
            <a:ext cx="6096000" cy="369332"/>
          </a:xfrm>
          <a:prstGeom prst="rect">
            <a:avLst/>
          </a:prstGeom>
          <a:noFill/>
        </p:spPr>
        <p:txBody>
          <a:bodyPr wrap="square">
            <a:spAutoFit/>
          </a:bodyPr>
          <a:lstStyle/>
          <a:p>
            <a:r>
              <a:rPr lang="en-US" b="0" dirty="0">
                <a:effectLst/>
              </a:rPr>
              <a:t> </a:t>
            </a:r>
            <a:endParaRPr lang="en-US" dirty="0"/>
          </a:p>
        </p:txBody>
      </p:sp>
      <p:pic>
        <p:nvPicPr>
          <p:cNvPr id="7" name="Picture 6">
            <a:extLst>
              <a:ext uri="{FF2B5EF4-FFF2-40B4-BE49-F238E27FC236}">
                <a16:creationId xmlns:a16="http://schemas.microsoft.com/office/drawing/2014/main" id="{F417284A-1C30-C3F3-2928-18F48702D4A3}"/>
              </a:ext>
            </a:extLst>
          </p:cNvPr>
          <p:cNvPicPr>
            <a:picLocks noChangeAspect="1"/>
          </p:cNvPicPr>
          <p:nvPr/>
        </p:nvPicPr>
        <p:blipFill>
          <a:blip r:embed="rId2"/>
          <a:stretch>
            <a:fillRect/>
          </a:stretch>
        </p:blipFill>
        <p:spPr>
          <a:xfrm>
            <a:off x="533400" y="360948"/>
            <a:ext cx="11210230" cy="5825644"/>
          </a:xfrm>
          <a:prstGeom prst="rect">
            <a:avLst/>
          </a:prstGeom>
        </p:spPr>
      </p:pic>
    </p:spTree>
    <p:extLst>
      <p:ext uri="{BB962C8B-B14F-4D97-AF65-F5344CB8AC3E}">
        <p14:creationId xmlns:p14="http://schemas.microsoft.com/office/powerpoint/2010/main" val="1164374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46BC272-24CC-370A-2779-6C11B8ACBB06}"/>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DB7D62-DBDC-CC79-86C2-D7C4D4E52B22}"/>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Scripts</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0D65DD2-2DB2-2EED-C443-A44226DFF8B2}"/>
              </a:ext>
            </a:extLst>
          </p:cNvPr>
          <p:cNvPicPr>
            <a:picLocks noChangeAspect="1"/>
          </p:cNvPicPr>
          <p:nvPr/>
        </p:nvPicPr>
        <p:blipFill>
          <a:blip r:embed="rId2"/>
          <a:stretch>
            <a:fillRect/>
          </a:stretch>
        </p:blipFill>
        <p:spPr>
          <a:xfrm>
            <a:off x="5178043" y="640080"/>
            <a:ext cx="6167122" cy="5550408"/>
          </a:xfrm>
          <a:prstGeom prst="rect">
            <a:avLst/>
          </a:prstGeom>
        </p:spPr>
      </p:pic>
    </p:spTree>
    <p:extLst>
      <p:ext uri="{BB962C8B-B14F-4D97-AF65-F5344CB8AC3E}">
        <p14:creationId xmlns:p14="http://schemas.microsoft.com/office/powerpoint/2010/main" val="1164286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2269F21-53F4-62F5-B84A-0147C9D9BC5D}"/>
            </a:ext>
          </a:extLst>
        </p:cNvPr>
        <p:cNvGrpSpPr/>
        <p:nvPr/>
      </p:nvGrpSpPr>
      <p:grpSpPr>
        <a:xfrm>
          <a:off x="0" y="0"/>
          <a:ext cx="0" cy="0"/>
          <a:chOff x="0" y="0"/>
          <a:chExt cx="0" cy="0"/>
        </a:xfrm>
      </p:grpSpPr>
      <p:sp>
        <p:nvSpPr>
          <p:cNvPr id="103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DE6F5-B3F9-7015-FEA4-FA38789350DB}"/>
              </a:ext>
            </a:extLst>
          </p:cNvPr>
          <p:cNvSpPr>
            <a:spLocks noGrp="1"/>
          </p:cNvSpPr>
          <p:nvPr>
            <p:ph type="title"/>
          </p:nvPr>
        </p:nvSpPr>
        <p:spPr>
          <a:xfrm>
            <a:off x="1028700" y="1967266"/>
            <a:ext cx="2628900" cy="2547257"/>
          </a:xfrm>
          <a:prstGeom prst="ellipse">
            <a:avLst/>
          </a:prstGeom>
          <a:noFill/>
        </p:spPr>
        <p:txBody>
          <a:bodyPr anchor="ctr">
            <a:normAutofit/>
          </a:bodyPr>
          <a:lstStyle/>
          <a:p>
            <a:pPr algn="ctr"/>
            <a:r>
              <a:rPr lang="en-US" sz="3600">
                <a:solidFill>
                  <a:srgbClr val="FFFFFF"/>
                </a:solidFill>
              </a:rPr>
              <a:t>Jobs to Run</a:t>
            </a:r>
          </a:p>
        </p:txBody>
      </p:sp>
      <p:pic>
        <p:nvPicPr>
          <p:cNvPr id="1026" name="Picture 2">
            <a:extLst>
              <a:ext uri="{FF2B5EF4-FFF2-40B4-BE49-F238E27FC236}">
                <a16:creationId xmlns:a16="http://schemas.microsoft.com/office/drawing/2014/main" id="{E394EA90-960B-E9AA-149B-DC897C63B3B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77316" y="1046115"/>
            <a:ext cx="6780700" cy="47634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85035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1657</TotalTime>
  <Words>823</Words>
  <Application>Microsoft Macintosh PowerPoint</Application>
  <PresentationFormat>Widescreen</PresentationFormat>
  <Paragraphs>61</Paragraphs>
  <Slides>17</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Calibri Light</vt:lpstr>
      <vt:lpstr>KaTeX_Main</vt:lpstr>
      <vt:lpstr>KaTeX_Math</vt:lpstr>
      <vt:lpstr>Roboto</vt:lpstr>
      <vt:lpstr>Söhne</vt:lpstr>
      <vt:lpstr>Office Theme</vt:lpstr>
      <vt:lpstr>TDA Presentation</vt:lpstr>
      <vt:lpstr>Problem Definition</vt:lpstr>
      <vt:lpstr>My Role</vt:lpstr>
      <vt:lpstr>Papers Read</vt:lpstr>
      <vt:lpstr>Methodology</vt:lpstr>
      <vt:lpstr>PowerPoint Presentation</vt:lpstr>
      <vt:lpstr>PowerPoint Presentation</vt:lpstr>
      <vt:lpstr>Scripts</vt:lpstr>
      <vt:lpstr>Jobs to Run</vt:lpstr>
      <vt:lpstr>PowerPoint Presentation</vt:lpstr>
      <vt:lpstr>PowerPoint Presentation</vt:lpstr>
      <vt:lpstr>PowerPoint Presentation</vt:lpstr>
      <vt:lpstr>PowerPoint Presentation</vt:lpstr>
      <vt:lpstr>PowerPoint Presentation</vt:lpstr>
      <vt:lpstr>PowerPoint Presentation</vt:lpstr>
      <vt:lpstr>Next steps</vt:lpstr>
      <vt:lpstr>Chamfer distance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TDA Presentation</dc:title>
  <dc:creator>elvis kimara</dc:creator>
  <cp:lastModifiedBy>elvis kimara</cp:lastModifiedBy>
  <cp:revision>4</cp:revision>
  <dcterms:created xsi:type="dcterms:W3CDTF">2024-02-19T15:09:41Z</dcterms:created>
  <dcterms:modified xsi:type="dcterms:W3CDTF">2024-02-27T18:03:18Z</dcterms:modified>
</cp:coreProperties>
</file>

<file path=docProps/thumbnail.jpeg>
</file>